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6"/>
  </p:notesMasterIdLst>
  <p:sldIdLst>
    <p:sldId id="338" r:id="rId2"/>
    <p:sldId id="317" r:id="rId3"/>
    <p:sldId id="318" r:id="rId4"/>
    <p:sldId id="339" r:id="rId5"/>
    <p:sldId id="340" r:id="rId6"/>
    <p:sldId id="341" r:id="rId7"/>
    <p:sldId id="342" r:id="rId8"/>
    <p:sldId id="344" r:id="rId9"/>
    <p:sldId id="345" r:id="rId10"/>
    <p:sldId id="343" r:id="rId11"/>
    <p:sldId id="346" r:id="rId12"/>
    <p:sldId id="348" r:id="rId13"/>
    <p:sldId id="349" r:id="rId14"/>
    <p:sldId id="350" r:id="rId15"/>
  </p:sldIdLst>
  <p:sldSz cx="9144000" cy="5143500" type="screen16x9"/>
  <p:notesSz cx="6858000" cy="9144000"/>
  <p:embeddedFontLst>
    <p:embeddedFont>
      <p:font typeface="华文细黑" panose="02010600040101010101" pitchFamily="2" charset="-122"/>
      <p:regular r:id="rId17"/>
    </p:embeddedFont>
    <p:embeddedFont>
      <p:font typeface="Calibri" panose="020F0502020204030204" pitchFamily="34" charset="0"/>
      <p:regular r:id="rId18"/>
      <p:bold r:id="rId19"/>
      <p:italic r:id="rId20"/>
      <p:boldItalic r:id="rId21"/>
    </p:embeddedFont>
    <p:embeddedFont>
      <p:font typeface="Agency FB" panose="020B0503020202020204" pitchFamily="34" charset="0"/>
      <p:regular r:id="rId22"/>
      <p:bold r:id="rId23"/>
    </p:embeddedFont>
    <p:embeddedFont>
      <p:font typeface="微软雅黑" panose="020B0503020204020204" pitchFamily="34" charset="-122"/>
      <p:regular r:id="rId24"/>
      <p:bold r:id="rId25"/>
    </p:embeddedFont>
    <p:embeddedFont>
      <p:font typeface="Impact" panose="020B0806030902050204" pitchFamily="34" charset="0"/>
      <p:regular r:id="rId26"/>
    </p:embeddedFont>
    <p:embeddedFont>
      <p:font typeface="微软雅黑" panose="020B0503020204020204" pitchFamily="34" charset="-122"/>
      <p:regular r:id="rId24"/>
      <p:bold r:id="rId25"/>
    </p:embeddedFont>
  </p:embeddedFontLst>
  <p:custDataLst>
    <p:tags r:id="rId27"/>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itchFamily="2" charset="-122"/>
        <a:ea typeface="华文细黑" pitchFamily="2" charset="-122"/>
        <a:cs typeface="+mn-cs"/>
      </a:defRPr>
    </a:lvl5pPr>
    <a:lvl6pPr marL="2286000" algn="l" defTabSz="914400" rtl="0" eaLnBrk="1" latinLnBrk="0" hangingPunct="1">
      <a:defRPr sz="1300" kern="1200">
        <a:solidFill>
          <a:schemeClr val="tx1"/>
        </a:solidFill>
        <a:latin typeface="华文细黑" pitchFamily="2" charset="-122"/>
        <a:ea typeface="华文细黑" pitchFamily="2" charset="-122"/>
        <a:cs typeface="+mn-cs"/>
      </a:defRPr>
    </a:lvl6pPr>
    <a:lvl7pPr marL="2743200" algn="l" defTabSz="914400" rtl="0" eaLnBrk="1" latinLnBrk="0" hangingPunct="1">
      <a:defRPr sz="1300" kern="1200">
        <a:solidFill>
          <a:schemeClr val="tx1"/>
        </a:solidFill>
        <a:latin typeface="华文细黑" pitchFamily="2" charset="-122"/>
        <a:ea typeface="华文细黑" pitchFamily="2" charset="-122"/>
        <a:cs typeface="+mn-cs"/>
      </a:defRPr>
    </a:lvl7pPr>
    <a:lvl8pPr marL="3200400" algn="l" defTabSz="914400" rtl="0" eaLnBrk="1" latinLnBrk="0" hangingPunct="1">
      <a:defRPr sz="1300" kern="1200">
        <a:solidFill>
          <a:schemeClr val="tx1"/>
        </a:solidFill>
        <a:latin typeface="华文细黑" pitchFamily="2" charset="-122"/>
        <a:ea typeface="华文细黑" pitchFamily="2" charset="-122"/>
        <a:cs typeface="+mn-cs"/>
      </a:defRPr>
    </a:lvl8pPr>
    <a:lvl9pPr marL="3657600" algn="l" defTabSz="914400" rtl="0" eaLnBrk="1" latinLnBrk="0" hangingPunct="1">
      <a:defRPr sz="1300" kern="1200">
        <a:solidFill>
          <a:schemeClr val="tx1"/>
        </a:solidFill>
        <a:latin typeface="华文细黑" pitchFamily="2" charset="-122"/>
        <a:ea typeface="华文细黑"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E9DBBE"/>
    <a:srgbClr val="BCBCBC"/>
    <a:srgbClr val="A1C2CF"/>
    <a:srgbClr val="ADC1D0"/>
    <a:srgbClr val="000000"/>
    <a:srgbClr val="A8B3BD"/>
    <a:srgbClr val="CADCE4"/>
    <a:srgbClr val="B2CBDA"/>
    <a:srgbClr val="B1C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4" d="100"/>
          <a:sy n="114" d="100"/>
        </p:scale>
        <p:origin x="547" y="91"/>
      </p:cViewPr>
      <p:guideLst>
        <p:guide orient="horz" pos="1620"/>
        <p:guide pos="285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pPr>
                <a:defRPr/>
              </a:pPr>
              <a:t>2023/7/19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ea typeface="宋体" pitchFamily="2" charset="-122"/>
              </a:defRPr>
            </a:lvl1pPr>
          </a:lstStyle>
          <a:p>
            <a:pPr>
              <a:defRPr/>
            </a:pPr>
            <a:fld id="{197A3349-D712-4BC1-9784-6CFDA23798B4}" type="slidenum">
              <a:rPr lang="zh-CN" altLang="en-US"/>
              <a:pPr>
                <a:defRPr/>
              </a:pPr>
              <a:t>‹#›</a:t>
            </a:fld>
            <a:endParaRPr lang="zh-CN" altLang="en-US"/>
          </a:p>
        </p:txBody>
      </p:sp>
    </p:spTree>
    <p:extLst>
      <p:ext uri="{BB962C8B-B14F-4D97-AF65-F5344CB8AC3E}">
        <p14:creationId xmlns:p14="http://schemas.microsoft.com/office/powerpoint/2010/main" val="437401508"/>
      </p:ext>
    </p:extLst>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7F77E604-8EBD-4CB5-8912-B9B87DB42C29}" type="slidenum">
              <a:rPr lang="en-US" altLang="zh-CN" sz="1200">
                <a:latin typeface="Calibri" pitchFamily="34" charset="0"/>
              </a:rPr>
              <a:pPr/>
              <a:t>1</a:t>
            </a:fld>
            <a:endParaRPr lang="en-US" altLang="zh-CN"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308B55BA-165B-4927-A2E5-3607DEA42C41}" type="slidenum">
              <a:rPr lang="zh-CN" altLang="en-US" sz="1200">
                <a:latin typeface="Calibri" pitchFamily="34" charset="0"/>
                <a:ea typeface="宋体" pitchFamily="2" charset="-122"/>
              </a:rPr>
              <a:pPr/>
              <a:t>2</a:t>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10C84C4F-E12E-47C6-90F9-B98B6F2E6C16}" type="slidenum">
              <a:rPr lang="zh-CN" altLang="en-US" sz="1200">
                <a:latin typeface="Calibri" pitchFamily="34" charset="0"/>
                <a:ea typeface="宋体" pitchFamily="2" charset="-122"/>
              </a:rPr>
              <a:pPr/>
              <a:t>3</a:t>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0ECC0403-C88F-41C9-88E2-C5BDFE74768A}" type="slidenum">
              <a:rPr lang="zh-CN" altLang="en-US" sz="1200">
                <a:latin typeface="Calibri" pitchFamily="34" charset="0"/>
                <a:ea typeface="宋体" pitchFamily="2" charset="-122"/>
              </a:rPr>
              <a:pPr/>
              <a:t>5</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9172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45E8C1B3-757C-46CB-A2A9-067FC504EF18}" type="slidenum">
              <a:rPr lang="zh-CN" altLang="en-US" sz="1200">
                <a:latin typeface="Calibri" pitchFamily="34" charset="0"/>
                <a:ea typeface="宋体" pitchFamily="2" charset="-122"/>
              </a:rPr>
              <a:pPr/>
              <a:t>6</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2899792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C867DC8-6444-427C-9A27-1176797A1489}" type="slidenum">
              <a:rPr lang="zh-CN" altLang="en-US" sz="1200">
                <a:latin typeface="Calibri" pitchFamily="34" charset="0"/>
                <a:ea typeface="宋体" pitchFamily="2" charset="-122"/>
              </a:rPr>
              <a:pPr/>
              <a:t>7</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54661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C2AC2EB1-BACA-4053-AB16-27120FEABD9F}" type="slidenum">
              <a:rPr lang="zh-CN" altLang="en-US" sz="1200">
                <a:latin typeface="Calibri" pitchFamily="34" charset="0"/>
                <a:ea typeface="宋体" pitchFamily="2" charset="-122"/>
              </a:rPr>
              <a:pPr/>
              <a:t>11</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204036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fld id="{5AE0A0BC-9B66-4BEA-98A7-ADA11BCDA3B1}" type="slidenum">
              <a:rPr lang="en-US" altLang="zh-CN" sz="1200">
                <a:latin typeface="Calibri" pitchFamily="34" charset="0"/>
              </a:rPr>
              <a:pPr/>
              <a:t>14</a:t>
            </a:fld>
            <a:endParaRPr lang="en-US" altLang="zh-CN" sz="1200">
              <a:latin typeface="Calibri" pitchFamily="34" charset="0"/>
            </a:endParaRPr>
          </a:p>
        </p:txBody>
      </p:sp>
    </p:spTree>
    <p:extLst>
      <p:ext uri="{BB962C8B-B14F-4D97-AF65-F5344CB8AC3E}">
        <p14:creationId xmlns:p14="http://schemas.microsoft.com/office/powerpoint/2010/main" val="1032202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a:spLocks/>
          </p:cNvSpPr>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68606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ADD YOUR TITLE HERE</a:t>
            </a:r>
            <a:endParaRPr lang="zh-CN" altLang="en-US" sz="2000" dirty="0">
              <a:solidFill>
                <a:schemeClr val="bg1"/>
              </a:solidFill>
            </a:endParaRPr>
          </a:p>
        </p:txBody>
      </p:sp>
      <p:sp>
        <p:nvSpPr>
          <p:cNvPr id="4" name="Content Placeholder 2"/>
          <p:cNvSpPr txBox="1">
            <a:spLocks/>
          </p:cNvSpPr>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088232" fontAlgn="auto">
              <a:spcAft>
                <a:spcPts val="0"/>
              </a:spcAft>
              <a:buFont typeface="Arial"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itchFamily="34" charset="0"/>
            </a:endParaRPr>
          </a:p>
        </p:txBody>
      </p:sp>
    </p:spTree>
    <p:extLst>
      <p:ext uri="{BB962C8B-B14F-4D97-AF65-F5344CB8AC3E}">
        <p14:creationId xmlns:p14="http://schemas.microsoft.com/office/powerpoint/2010/main" val="4390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06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552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900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pPr>
                <a:defRPr/>
              </a:pPr>
              <a:t>2023/7/19</a:t>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smtClean="0">
                <a:solidFill>
                  <a:srgbClr val="898989"/>
                </a:solidFill>
              </a:defRPr>
            </a:lvl1pPr>
          </a:lstStyle>
          <a:p>
            <a:pPr>
              <a:defRPr/>
            </a:pPr>
            <a:fld id="{7ACB3A5B-2F2B-49CB-9896-F4DF84552AE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itchFamily="2" charset="-122"/>
          <a:ea typeface="华文细黑" pitchFamily="2" charset="-122"/>
        </a:defRPr>
      </a:lvl5pPr>
      <a:lvl6pPr marL="4572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6pPr>
      <a:lvl7pPr marL="9144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7pPr>
      <a:lvl8pPr marL="13716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8pPr>
      <a:lvl9pPr marL="1828800" algn="l" defTabSz="685800" rtl="0" fontAlgn="base">
        <a:lnSpc>
          <a:spcPct val="90000"/>
        </a:lnSpc>
        <a:spcBef>
          <a:spcPct val="0"/>
        </a:spcBef>
        <a:spcAft>
          <a:spcPct val="0"/>
        </a:spcAft>
        <a:defRPr sz="3300">
          <a:solidFill>
            <a:schemeClr val="tx1"/>
          </a:solidFill>
          <a:latin typeface="华文细黑" pitchFamily="2" charset="-122"/>
          <a:ea typeface="华文细黑" pitchFamily="2" charset="-122"/>
        </a:defRPr>
      </a:lvl9pPr>
    </p:titleStyle>
    <p:bodyStyle>
      <a:lvl1pPr marL="171450" indent="-171450" algn="l" defTabSz="685800" rtl="0" eaLnBrk="0" fontAlgn="base" hangingPunct="0">
        <a:lnSpc>
          <a:spcPct val="90000"/>
        </a:lnSpc>
        <a:spcBef>
          <a:spcPts val="750"/>
        </a:spcBef>
        <a:spcAft>
          <a:spcPct val="0"/>
        </a:spcAft>
        <a:buFont typeface="Arial"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384300" y="2652713"/>
            <a:ext cx="63754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4400" dirty="0">
                <a:solidFill>
                  <a:schemeClr val="bg2"/>
                </a:solidFill>
                <a:latin typeface="Agency FB" pitchFamily="34" charset="0"/>
              </a:rPr>
              <a:t>David Ding</a:t>
            </a:r>
            <a:endParaRPr lang="zh-CN" altLang="en-US" sz="4400" dirty="0">
              <a:solidFill>
                <a:schemeClr val="bg2"/>
              </a:solidFill>
              <a:latin typeface="Agency FB" pitchFamily="34" charset="0"/>
            </a:endParaRPr>
          </a:p>
        </p:txBody>
      </p:sp>
      <p:grpSp>
        <p:nvGrpSpPr>
          <p:cNvPr id="8203" name="组合 52"/>
          <p:cNvGrpSpPr>
            <a:grpSpLocks/>
          </p:cNvGrpSpPr>
          <p:nvPr/>
        </p:nvGrpSpPr>
        <p:grpSpPr bwMode="auto">
          <a:xfrm>
            <a:off x="3527425" y="3795713"/>
            <a:ext cx="2089150" cy="446087"/>
            <a:chOff x="4703806" y="3847070"/>
            <a:chExt cx="2784389" cy="593124"/>
          </a:xfrm>
        </p:grpSpPr>
        <p:sp>
          <p:nvSpPr>
            <p:cNvPr id="54" name="矩形 53"/>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55" name="等腰三角形 54"/>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8207" name="文本框 55"/>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LET’S GO</a:t>
              </a:r>
              <a:endParaRPr lang="zh-CN" altLang="en-US" sz="2100" dirty="0">
                <a:solidFill>
                  <a:schemeClr val="bg2"/>
                </a:solidFill>
                <a:latin typeface="Agency FB" pitchFamily="34" charset="0"/>
              </a:endParaRPr>
            </a:p>
          </p:txBody>
        </p:sp>
      </p:grpSp>
      <p:sp>
        <p:nvSpPr>
          <p:cNvPr id="57" name="任意多边形 56"/>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pic>
        <p:nvPicPr>
          <p:cNvPr id="2" name="Capo Productions - Journey">
            <a:hlinkClick r:id="" action="ppaction://media"/>
            <a:extLst>
              <a:ext uri="{FF2B5EF4-FFF2-40B4-BE49-F238E27FC236}">
                <a16:creationId xmlns:a16="http://schemas.microsoft.com/office/drawing/2014/main" id="{146BE968-660B-F94E-4192-3F2FFA0462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4800" y="-809663"/>
            <a:ext cx="609600" cy="609600"/>
          </a:xfrm>
          <a:prstGeom prst="rect">
            <a:avLst/>
          </a:prstGeom>
        </p:spPr>
      </p:pic>
      <p:grpSp>
        <p:nvGrpSpPr>
          <p:cNvPr id="3" name="组合 2"/>
          <p:cNvGrpSpPr/>
          <p:nvPr/>
        </p:nvGrpSpPr>
        <p:grpSpPr>
          <a:xfrm>
            <a:off x="1644870" y="996204"/>
            <a:ext cx="5784410" cy="1451722"/>
            <a:chOff x="1975290" y="962025"/>
            <a:chExt cx="4970976" cy="1169334"/>
          </a:xfrm>
        </p:grpSpPr>
        <p:sp>
          <p:nvSpPr>
            <p:cNvPr id="26" name="矩形 25"/>
            <p:cNvSpPr/>
            <p:nvPr/>
          </p:nvSpPr>
          <p:spPr>
            <a:xfrm>
              <a:off x="1975290" y="962025"/>
              <a:ext cx="4970976" cy="1169334"/>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7" name="矩形 26"/>
            <p:cNvSpPr/>
            <p:nvPr/>
          </p:nvSpPr>
          <p:spPr>
            <a:xfrm>
              <a:off x="2098199" y="1100001"/>
              <a:ext cx="4725155" cy="818097"/>
            </a:xfrm>
            <a:prstGeom prst="rect">
              <a:avLst/>
            </a:prstGeom>
            <a:noFill/>
          </p:spPr>
          <p:txBody>
            <a:bodyPr wrap="none" lIns="91440" tIns="45720" rIns="91440" bIns="45720">
              <a:spAutoFit/>
            </a:bodyPr>
            <a:lstStyle/>
            <a:p>
              <a:pPr algn="ctr"/>
              <a:r>
                <a:rPr lang="en-US" altLang="zh-CN" sz="6000" b="0" cap="none" spc="0" dirty="0" smtClean="0">
                  <a:ln w="0"/>
                  <a:solidFill>
                    <a:schemeClr val="accent1"/>
                  </a:solidFill>
                  <a:effectLst>
                    <a:outerShdw blurRad="38100" dist="25400" dir="5400000" algn="ctr" rotWithShape="0">
                      <a:srgbClr val="6E747A">
                        <a:alpha val="43000"/>
                      </a:srgbClr>
                    </a:outerShdw>
                  </a:effectLst>
                  <a:latin typeface="Impact" panose="020B0806030902050204" pitchFamily="34" charset="0"/>
                </a:rPr>
                <a:t>Meet </a:t>
              </a:r>
              <a:r>
                <a:rPr lang="en-US" altLang="zh-CN" sz="60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With </a:t>
              </a:r>
              <a:r>
                <a:rPr lang="en-US" altLang="zh-CN" sz="6000" b="0" cap="none" spc="0" dirty="0" smtClean="0">
                  <a:ln w="0"/>
                  <a:solidFill>
                    <a:schemeClr val="accent1"/>
                  </a:solidFill>
                  <a:effectLst>
                    <a:outerShdw blurRad="38100" dist="25400" dir="5400000" algn="ctr" rotWithShape="0">
                      <a:srgbClr val="6E747A">
                        <a:alpha val="43000"/>
                      </a:srgbClr>
                    </a:outerShdw>
                  </a:effectLst>
                  <a:latin typeface="Impact" panose="020B0806030902050204" pitchFamily="34" charset="0"/>
                </a:rPr>
                <a:t>Tezign</a:t>
              </a:r>
              <a:endParaRPr lang="zh-CN" altLang="en-US" sz="60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grpSp>
    </p:spTree>
  </p:cSld>
  <p:clrMapOvr>
    <a:masterClrMapping/>
  </p:clrMapOvr>
  <p:transition spd="slow" advClick="0" advTm="60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4307" y="431971"/>
            <a:ext cx="1731208" cy="4555664"/>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94306" y="458830"/>
            <a:ext cx="1717352" cy="292388"/>
          </a:xfrm>
          <a:prstGeom prst="rect">
            <a:avLst/>
          </a:prstGeom>
          <a:noFill/>
        </p:spPr>
        <p:txBody>
          <a:bodyPr wrap="square" rtlCol="0">
            <a:spAutoFit/>
          </a:bodyPr>
          <a:lstStyle/>
          <a:p>
            <a:pPr algn="ctr"/>
            <a:r>
              <a:rPr lang="en-US" altLang="zh-CN" dirty="0">
                <a:solidFill>
                  <a:schemeClr val="bg1"/>
                </a:solidFill>
              </a:rPr>
              <a:t>Creative Cloud</a:t>
            </a:r>
            <a:endParaRPr lang="zh-CN" altLang="en-US" dirty="0">
              <a:solidFill>
                <a:schemeClr val="bg1"/>
              </a:solidFill>
            </a:endParaRPr>
          </a:p>
        </p:txBody>
      </p:sp>
      <p:grpSp>
        <p:nvGrpSpPr>
          <p:cNvPr id="6" name="组合 5"/>
          <p:cNvGrpSpPr/>
          <p:nvPr/>
        </p:nvGrpSpPr>
        <p:grpSpPr>
          <a:xfrm>
            <a:off x="2009575" y="409453"/>
            <a:ext cx="4554209" cy="2024462"/>
            <a:chOff x="1149928" y="552444"/>
            <a:chExt cx="2251364" cy="580286"/>
          </a:xfrm>
        </p:grpSpPr>
        <p:sp>
          <p:nvSpPr>
            <p:cNvPr id="7" name="圆角矩形 6"/>
            <p:cNvSpPr/>
            <p:nvPr/>
          </p:nvSpPr>
          <p:spPr>
            <a:xfrm>
              <a:off x="1176713" y="552558"/>
              <a:ext cx="2224579" cy="580172"/>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149928" y="552444"/>
              <a:ext cx="2237509" cy="83809"/>
            </a:xfrm>
            <a:prstGeom prst="rect">
              <a:avLst/>
            </a:prstGeom>
            <a:noFill/>
          </p:spPr>
          <p:txBody>
            <a:bodyPr wrap="square" rtlCol="0">
              <a:spAutoFit/>
            </a:bodyPr>
            <a:lstStyle/>
            <a:p>
              <a:pPr algn="ctr"/>
              <a:r>
                <a:rPr lang="en-US" altLang="zh-CN" dirty="0">
                  <a:solidFill>
                    <a:schemeClr val="bg1"/>
                  </a:solidFill>
                </a:rPr>
                <a:t>Marketing Cloud</a:t>
              </a:r>
              <a:endParaRPr lang="zh-CN" altLang="en-US" dirty="0">
                <a:solidFill>
                  <a:schemeClr val="bg1"/>
                </a:solidFill>
              </a:endParaRPr>
            </a:p>
          </p:txBody>
        </p:sp>
      </p:grpSp>
      <p:grpSp>
        <p:nvGrpSpPr>
          <p:cNvPr id="10" name="组合 9"/>
          <p:cNvGrpSpPr/>
          <p:nvPr/>
        </p:nvGrpSpPr>
        <p:grpSpPr>
          <a:xfrm>
            <a:off x="6774873" y="385908"/>
            <a:ext cx="2122192" cy="4601728"/>
            <a:chOff x="1108363" y="1281916"/>
            <a:chExt cx="2292929" cy="581520"/>
          </a:xfrm>
        </p:grpSpPr>
        <p:sp>
          <p:nvSpPr>
            <p:cNvPr id="11" name="圆角矩形 10"/>
            <p:cNvSpPr/>
            <p:nvPr/>
          </p:nvSpPr>
          <p:spPr>
            <a:xfrm>
              <a:off x="1108364" y="1281916"/>
              <a:ext cx="2292928" cy="581520"/>
            </a:xfrm>
            <a:prstGeom prst="roundRect">
              <a:avLst>
                <a:gd name="adj" fmla="val 710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1108363" y="1287737"/>
              <a:ext cx="2292928" cy="36204"/>
            </a:xfrm>
            <a:prstGeom prst="rect">
              <a:avLst/>
            </a:prstGeom>
            <a:noFill/>
          </p:spPr>
          <p:txBody>
            <a:bodyPr wrap="square" rtlCol="0">
              <a:spAutoFit/>
            </a:bodyPr>
            <a:lstStyle/>
            <a:p>
              <a:pPr algn="ctr"/>
              <a:r>
                <a:rPr lang="en-US" altLang="zh-CN" dirty="0">
                  <a:solidFill>
                    <a:schemeClr val="bg1"/>
                  </a:solidFill>
                </a:rPr>
                <a:t> Commerce Side</a:t>
              </a:r>
              <a:endParaRPr lang="zh-CN" altLang="en-US" dirty="0">
                <a:solidFill>
                  <a:schemeClr val="bg1"/>
                </a:solidFill>
              </a:endParaRPr>
            </a:p>
          </p:txBody>
        </p:sp>
      </p:grpSp>
      <p:grpSp>
        <p:nvGrpSpPr>
          <p:cNvPr id="32" name="组合 31"/>
          <p:cNvGrpSpPr/>
          <p:nvPr/>
        </p:nvGrpSpPr>
        <p:grpSpPr>
          <a:xfrm>
            <a:off x="154532" y="945975"/>
            <a:ext cx="1427018" cy="1407102"/>
            <a:chOff x="213689" y="835619"/>
            <a:chExt cx="1427018" cy="1407102"/>
          </a:xfrm>
        </p:grpSpPr>
        <p:sp>
          <p:nvSpPr>
            <p:cNvPr id="30" name="圆角矩形 29"/>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1" name="圆角矩形 20"/>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1" name="文本框 30"/>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18" name="圆角矩形 1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33" name="组合 32"/>
          <p:cNvGrpSpPr/>
          <p:nvPr/>
        </p:nvGrpSpPr>
        <p:grpSpPr>
          <a:xfrm>
            <a:off x="138615" y="3329693"/>
            <a:ext cx="1427018" cy="1407102"/>
            <a:chOff x="213689" y="835619"/>
            <a:chExt cx="1427018" cy="1407102"/>
          </a:xfrm>
        </p:grpSpPr>
        <p:sp>
          <p:nvSpPr>
            <p:cNvPr id="34" name="圆角矩形 33"/>
            <p:cNvSpPr/>
            <p:nvPr/>
          </p:nvSpPr>
          <p:spPr>
            <a:xfrm>
              <a:off x="213689" y="835619"/>
              <a:ext cx="1427018" cy="14071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36" name="圆角矩形 35"/>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37" name="文本框 36"/>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38" name="圆角矩形 37"/>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39" name="圆角矩形 38"/>
          <p:cNvSpPr/>
          <p:nvPr/>
        </p:nvSpPr>
        <p:spPr>
          <a:xfrm>
            <a:off x="2119464" y="2774629"/>
            <a:ext cx="4500027" cy="2195943"/>
          </a:xfrm>
          <a:prstGeom prst="roundRect">
            <a:avLst>
              <a:gd name="adj" fmla="val 5918"/>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2035500" y="2774629"/>
            <a:ext cx="4674602" cy="292387"/>
          </a:xfrm>
          <a:prstGeom prst="rect">
            <a:avLst/>
          </a:prstGeom>
          <a:noFill/>
        </p:spPr>
        <p:txBody>
          <a:bodyPr wrap="square" rtlCol="0">
            <a:spAutoFit/>
          </a:bodyPr>
          <a:lstStyle/>
          <a:p>
            <a:pPr algn="ctr"/>
            <a:r>
              <a:rPr lang="en-US" altLang="zh-CN" dirty="0">
                <a:solidFill>
                  <a:schemeClr val="bg1"/>
                </a:solidFill>
              </a:rPr>
              <a:t>Channel</a:t>
            </a:r>
            <a:endParaRPr lang="zh-CN" altLang="en-US" dirty="0">
              <a:solidFill>
                <a:schemeClr val="bg1"/>
              </a:solidFill>
            </a:endParaRPr>
          </a:p>
        </p:txBody>
      </p:sp>
      <p:grpSp>
        <p:nvGrpSpPr>
          <p:cNvPr id="53" name="组合 52"/>
          <p:cNvGrpSpPr/>
          <p:nvPr/>
        </p:nvGrpSpPr>
        <p:grpSpPr>
          <a:xfrm>
            <a:off x="6969748" y="3221578"/>
            <a:ext cx="1745887" cy="1302079"/>
            <a:chOff x="1108364" y="1265203"/>
            <a:chExt cx="2292928" cy="581261"/>
          </a:xfrm>
        </p:grpSpPr>
        <p:sp>
          <p:nvSpPr>
            <p:cNvPr id="54" name="圆角矩形 53"/>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文本框 54"/>
            <p:cNvSpPr txBox="1"/>
            <p:nvPr/>
          </p:nvSpPr>
          <p:spPr>
            <a:xfrm>
              <a:off x="1209963" y="1485638"/>
              <a:ext cx="2099778" cy="130525"/>
            </a:xfrm>
            <a:prstGeom prst="rect">
              <a:avLst/>
            </a:prstGeom>
            <a:noFill/>
          </p:spPr>
          <p:txBody>
            <a:bodyPr wrap="square" rtlCol="0">
              <a:spAutoFit/>
            </a:bodyPr>
            <a:lstStyle/>
            <a:p>
              <a:pPr algn="ctr"/>
              <a:r>
                <a:rPr lang="en-US" altLang="zh-CN" dirty="0">
                  <a:solidFill>
                    <a:schemeClr val="bg1"/>
                  </a:solidFill>
                </a:rPr>
                <a:t> CRM System</a:t>
              </a:r>
              <a:endParaRPr lang="zh-CN" altLang="en-US" dirty="0">
                <a:solidFill>
                  <a:schemeClr val="bg1"/>
                </a:solidFill>
              </a:endParaRPr>
            </a:p>
          </p:txBody>
        </p:sp>
      </p:grpSp>
      <p:grpSp>
        <p:nvGrpSpPr>
          <p:cNvPr id="59" name="组合 58"/>
          <p:cNvGrpSpPr/>
          <p:nvPr/>
        </p:nvGrpSpPr>
        <p:grpSpPr>
          <a:xfrm>
            <a:off x="3584804" y="2004424"/>
            <a:ext cx="1535209" cy="292388"/>
            <a:chOff x="1108364" y="1265203"/>
            <a:chExt cx="2016235" cy="130525"/>
          </a:xfrm>
        </p:grpSpPr>
        <p:sp>
          <p:nvSpPr>
            <p:cNvPr id="60" name="圆角矩形 59"/>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文本框 60"/>
            <p:cNvSpPr txBox="1"/>
            <p:nvPr/>
          </p:nvSpPr>
          <p:spPr>
            <a:xfrm>
              <a:off x="1150999" y="1265203"/>
              <a:ext cx="1918300" cy="130525"/>
            </a:xfrm>
            <a:prstGeom prst="rect">
              <a:avLst/>
            </a:prstGeom>
            <a:noFill/>
          </p:spPr>
          <p:txBody>
            <a:bodyPr wrap="square" rtlCol="0">
              <a:spAutoFit/>
            </a:bodyPr>
            <a:lstStyle/>
            <a:p>
              <a:pPr algn="ctr"/>
              <a:r>
                <a:rPr lang="en-US" altLang="zh-CN" dirty="0">
                  <a:solidFill>
                    <a:schemeClr val="bg1"/>
                  </a:solidFill>
                </a:rPr>
                <a:t> CDP</a:t>
              </a:r>
              <a:endParaRPr lang="zh-CN" altLang="en-US" dirty="0">
                <a:solidFill>
                  <a:schemeClr val="bg1"/>
                </a:solidFill>
              </a:endParaRPr>
            </a:p>
          </p:txBody>
        </p:sp>
      </p:grpSp>
      <p:grpSp>
        <p:nvGrpSpPr>
          <p:cNvPr id="63" name="组合 62"/>
          <p:cNvGrpSpPr/>
          <p:nvPr/>
        </p:nvGrpSpPr>
        <p:grpSpPr>
          <a:xfrm>
            <a:off x="2537769" y="1179238"/>
            <a:ext cx="603231" cy="591527"/>
            <a:chOff x="1055993" y="1265203"/>
            <a:chExt cx="1674264" cy="130525"/>
          </a:xfrm>
        </p:grpSpPr>
        <p:sp>
          <p:nvSpPr>
            <p:cNvPr id="64" name="圆角矩形 63"/>
            <p:cNvSpPr/>
            <p:nvPr/>
          </p:nvSpPr>
          <p:spPr>
            <a:xfrm>
              <a:off x="1108364" y="1265203"/>
              <a:ext cx="1588493"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p:cNvSpPr txBox="1"/>
            <p:nvPr/>
          </p:nvSpPr>
          <p:spPr>
            <a:xfrm>
              <a:off x="1055993" y="1296356"/>
              <a:ext cx="1674264" cy="64518"/>
            </a:xfrm>
            <a:prstGeom prst="rect">
              <a:avLst/>
            </a:prstGeom>
            <a:noFill/>
          </p:spPr>
          <p:txBody>
            <a:bodyPr wrap="square" rtlCol="0">
              <a:spAutoFit/>
            </a:bodyPr>
            <a:lstStyle/>
            <a:p>
              <a:pPr algn="ctr"/>
              <a:r>
                <a:rPr lang="en-US" altLang="zh-CN" dirty="0">
                  <a:solidFill>
                    <a:schemeClr val="bg1"/>
                  </a:solidFill>
                </a:rPr>
                <a:t> DMP</a:t>
              </a:r>
              <a:endParaRPr lang="zh-CN" altLang="en-US" dirty="0">
                <a:solidFill>
                  <a:schemeClr val="bg1"/>
                </a:solidFill>
              </a:endParaRPr>
            </a:p>
          </p:txBody>
        </p:sp>
      </p:grpSp>
      <p:grpSp>
        <p:nvGrpSpPr>
          <p:cNvPr id="69" name="组合 68"/>
          <p:cNvGrpSpPr/>
          <p:nvPr/>
        </p:nvGrpSpPr>
        <p:grpSpPr>
          <a:xfrm>
            <a:off x="4462286" y="855971"/>
            <a:ext cx="1535209" cy="492443"/>
            <a:chOff x="1108364" y="1265203"/>
            <a:chExt cx="2016235" cy="219831"/>
          </a:xfrm>
        </p:grpSpPr>
        <p:sp>
          <p:nvSpPr>
            <p:cNvPr id="70" name="圆角矩形 69"/>
            <p:cNvSpPr/>
            <p:nvPr/>
          </p:nvSpPr>
          <p:spPr>
            <a:xfrm>
              <a:off x="1108364" y="1265203"/>
              <a:ext cx="2016235" cy="219830"/>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p:cNvSpPr txBox="1"/>
            <p:nvPr/>
          </p:nvSpPr>
          <p:spPr>
            <a:xfrm>
              <a:off x="1150999" y="1265203"/>
              <a:ext cx="1918300" cy="219831"/>
            </a:xfrm>
            <a:prstGeom prst="rect">
              <a:avLst/>
            </a:prstGeom>
            <a:noFill/>
          </p:spPr>
          <p:txBody>
            <a:bodyPr wrap="square" rtlCol="0">
              <a:spAutoFit/>
            </a:bodyPr>
            <a:lstStyle/>
            <a:p>
              <a:pPr algn="ctr"/>
              <a:r>
                <a:rPr lang="en-US" altLang="zh-CN" dirty="0">
                  <a:solidFill>
                    <a:schemeClr val="bg1"/>
                  </a:solidFill>
                </a:rPr>
                <a:t> Web/App Analytics Cloud</a:t>
              </a:r>
              <a:endParaRPr lang="zh-CN" altLang="en-US" dirty="0">
                <a:solidFill>
                  <a:schemeClr val="bg1"/>
                </a:solidFill>
              </a:endParaRPr>
            </a:p>
          </p:txBody>
        </p:sp>
      </p:grpSp>
      <p:grpSp>
        <p:nvGrpSpPr>
          <p:cNvPr id="72" name="组合 71"/>
          <p:cNvGrpSpPr/>
          <p:nvPr/>
        </p:nvGrpSpPr>
        <p:grpSpPr>
          <a:xfrm>
            <a:off x="3338650" y="1172891"/>
            <a:ext cx="934016" cy="597875"/>
            <a:chOff x="1108364" y="1265202"/>
            <a:chExt cx="1394455" cy="287375"/>
          </a:xfrm>
        </p:grpSpPr>
        <p:sp>
          <p:nvSpPr>
            <p:cNvPr id="73" name="圆角矩形 72"/>
            <p:cNvSpPr/>
            <p:nvPr/>
          </p:nvSpPr>
          <p:spPr>
            <a:xfrm>
              <a:off x="1108364" y="1265203"/>
              <a:ext cx="1394455" cy="287374"/>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p:cNvSpPr txBox="1"/>
            <p:nvPr/>
          </p:nvSpPr>
          <p:spPr>
            <a:xfrm>
              <a:off x="1151000" y="1265202"/>
              <a:ext cx="1351819" cy="247309"/>
            </a:xfrm>
            <a:prstGeom prst="rect">
              <a:avLst/>
            </a:prstGeom>
            <a:noFill/>
          </p:spPr>
          <p:txBody>
            <a:bodyPr wrap="square" rtlCol="0">
              <a:spAutoFit/>
            </a:bodyPr>
            <a:lstStyle/>
            <a:p>
              <a:pPr algn="ctr"/>
              <a:r>
                <a:rPr lang="en-US" altLang="zh-CN" sz="1000" dirty="0">
                  <a:solidFill>
                    <a:schemeClr val="bg1"/>
                  </a:solidFill>
                </a:rPr>
                <a:t>Affiliates/ Partnership Tool</a:t>
              </a:r>
              <a:endParaRPr lang="zh-CN" altLang="en-US" sz="1000" dirty="0">
                <a:solidFill>
                  <a:schemeClr val="bg1"/>
                </a:solidFill>
              </a:endParaRPr>
            </a:p>
          </p:txBody>
        </p:sp>
      </p:grpSp>
      <p:grpSp>
        <p:nvGrpSpPr>
          <p:cNvPr id="75" name="组合 74"/>
          <p:cNvGrpSpPr/>
          <p:nvPr/>
        </p:nvGrpSpPr>
        <p:grpSpPr>
          <a:xfrm>
            <a:off x="6965923" y="1157625"/>
            <a:ext cx="1745887" cy="320142"/>
            <a:chOff x="1108364" y="1265203"/>
            <a:chExt cx="2292928" cy="581261"/>
          </a:xfrm>
        </p:grpSpPr>
        <p:sp>
          <p:nvSpPr>
            <p:cNvPr id="76" name="圆角矩形 75"/>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Online Shop</a:t>
              </a:r>
              <a:endParaRPr lang="zh-CN" altLang="en-US" dirty="0">
                <a:solidFill>
                  <a:schemeClr val="bg1"/>
                </a:solidFill>
              </a:endParaRPr>
            </a:p>
          </p:txBody>
        </p:sp>
      </p:grpSp>
      <p:grpSp>
        <p:nvGrpSpPr>
          <p:cNvPr id="78" name="组合 77"/>
          <p:cNvGrpSpPr/>
          <p:nvPr/>
        </p:nvGrpSpPr>
        <p:grpSpPr>
          <a:xfrm>
            <a:off x="6969749" y="1783805"/>
            <a:ext cx="1745887" cy="320142"/>
            <a:chOff x="1108364" y="1265203"/>
            <a:chExt cx="2292928" cy="581261"/>
          </a:xfrm>
        </p:grpSpPr>
        <p:sp>
          <p:nvSpPr>
            <p:cNvPr id="79" name="圆角矩形 78"/>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p:cNvSpPr txBox="1"/>
            <p:nvPr/>
          </p:nvSpPr>
          <p:spPr>
            <a:xfrm>
              <a:off x="1133484" y="1300470"/>
              <a:ext cx="2241315" cy="530870"/>
            </a:xfrm>
            <a:prstGeom prst="rect">
              <a:avLst/>
            </a:prstGeom>
            <a:noFill/>
          </p:spPr>
          <p:txBody>
            <a:bodyPr wrap="square" rtlCol="0">
              <a:spAutoFit/>
            </a:bodyPr>
            <a:lstStyle/>
            <a:p>
              <a:pPr algn="ctr"/>
              <a:r>
                <a:rPr lang="en-US" altLang="zh-CN" dirty="0">
                  <a:solidFill>
                    <a:schemeClr val="bg1"/>
                  </a:solidFill>
                </a:rPr>
                <a:t>Apps/Facilities</a:t>
              </a:r>
              <a:endParaRPr lang="zh-CN" altLang="en-US" dirty="0">
                <a:solidFill>
                  <a:schemeClr val="bg1"/>
                </a:solidFill>
              </a:endParaRPr>
            </a:p>
          </p:txBody>
        </p:sp>
      </p:grpSp>
      <p:grpSp>
        <p:nvGrpSpPr>
          <p:cNvPr id="81" name="组合 80"/>
          <p:cNvGrpSpPr/>
          <p:nvPr/>
        </p:nvGrpSpPr>
        <p:grpSpPr>
          <a:xfrm>
            <a:off x="6982152" y="2371613"/>
            <a:ext cx="1745887" cy="320142"/>
            <a:chOff x="1108364" y="1265203"/>
            <a:chExt cx="2292928" cy="581261"/>
          </a:xfrm>
        </p:grpSpPr>
        <p:sp>
          <p:nvSpPr>
            <p:cNvPr id="82" name="圆角矩形 81"/>
            <p:cNvSpPr/>
            <p:nvPr/>
          </p:nvSpPr>
          <p:spPr>
            <a:xfrm>
              <a:off x="1108364" y="1265203"/>
              <a:ext cx="2292928" cy="581261"/>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文本框 82"/>
            <p:cNvSpPr txBox="1"/>
            <p:nvPr/>
          </p:nvSpPr>
          <p:spPr>
            <a:xfrm>
              <a:off x="1133484" y="1300470"/>
              <a:ext cx="2260742" cy="530870"/>
            </a:xfrm>
            <a:prstGeom prst="rect">
              <a:avLst/>
            </a:prstGeom>
            <a:noFill/>
          </p:spPr>
          <p:txBody>
            <a:bodyPr wrap="square" rtlCol="0">
              <a:spAutoFit/>
            </a:bodyPr>
            <a:lstStyle/>
            <a:p>
              <a:pPr algn="ctr"/>
              <a:r>
                <a:rPr lang="en-US" altLang="zh-CN" dirty="0">
                  <a:solidFill>
                    <a:schemeClr val="bg1"/>
                  </a:solidFill>
                </a:rPr>
                <a:t>Offline Stores</a:t>
              </a:r>
              <a:endParaRPr lang="zh-CN" altLang="en-US" dirty="0">
                <a:solidFill>
                  <a:schemeClr val="bg1"/>
                </a:solidFill>
              </a:endParaRPr>
            </a:p>
          </p:txBody>
        </p:sp>
      </p:grpSp>
      <p:grpSp>
        <p:nvGrpSpPr>
          <p:cNvPr id="84" name="组合 83"/>
          <p:cNvGrpSpPr/>
          <p:nvPr/>
        </p:nvGrpSpPr>
        <p:grpSpPr>
          <a:xfrm>
            <a:off x="4465553" y="1547993"/>
            <a:ext cx="1524666" cy="305853"/>
            <a:chOff x="1108364" y="1260751"/>
            <a:chExt cx="2016235" cy="134977"/>
          </a:xfrm>
        </p:grpSpPr>
        <p:sp>
          <p:nvSpPr>
            <p:cNvPr id="85" name="圆角矩形 84"/>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p:cNvSpPr txBox="1"/>
            <p:nvPr/>
          </p:nvSpPr>
          <p:spPr>
            <a:xfrm>
              <a:off x="1113670" y="1260751"/>
              <a:ext cx="2010928" cy="129035"/>
            </a:xfrm>
            <a:prstGeom prst="rect">
              <a:avLst/>
            </a:prstGeom>
            <a:noFill/>
          </p:spPr>
          <p:txBody>
            <a:bodyPr wrap="square" rtlCol="0">
              <a:spAutoFit/>
            </a:bodyPr>
            <a:lstStyle/>
            <a:p>
              <a:pPr algn="ctr"/>
              <a:r>
                <a:rPr lang="en-US" altLang="zh-CN" dirty="0">
                  <a:solidFill>
                    <a:schemeClr val="bg1"/>
                  </a:solidFill>
                </a:rPr>
                <a:t> A/B Testing</a:t>
              </a:r>
              <a:endParaRPr lang="zh-CN" altLang="en-US" dirty="0">
                <a:solidFill>
                  <a:schemeClr val="bg1"/>
                </a:solidFill>
              </a:endParaRPr>
            </a:p>
          </p:txBody>
        </p:sp>
      </p:grpSp>
      <p:grpSp>
        <p:nvGrpSpPr>
          <p:cNvPr id="87" name="组合 86"/>
          <p:cNvGrpSpPr/>
          <p:nvPr/>
        </p:nvGrpSpPr>
        <p:grpSpPr>
          <a:xfrm>
            <a:off x="3510600" y="3379879"/>
            <a:ext cx="1819929" cy="265872"/>
            <a:chOff x="1108364" y="1265203"/>
            <a:chExt cx="2016235" cy="130525"/>
          </a:xfrm>
        </p:grpSpPr>
        <p:sp>
          <p:nvSpPr>
            <p:cNvPr id="88" name="圆角矩形 87"/>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89" name="文本框 88"/>
            <p:cNvSpPr txBox="1"/>
            <p:nvPr/>
          </p:nvSpPr>
          <p:spPr>
            <a:xfrm>
              <a:off x="1308464" y="1265203"/>
              <a:ext cx="1720657" cy="125980"/>
            </a:xfrm>
            <a:prstGeom prst="rect">
              <a:avLst/>
            </a:prstGeom>
            <a:noFill/>
          </p:spPr>
          <p:txBody>
            <a:bodyPr wrap="square" rtlCol="0">
              <a:spAutoFit/>
            </a:bodyPr>
            <a:lstStyle/>
            <a:p>
              <a:pPr algn="ctr"/>
              <a:r>
                <a:rPr lang="en-US" altLang="zh-CN" sz="1000" dirty="0">
                  <a:solidFill>
                    <a:schemeClr val="bg1"/>
                  </a:solidFill>
                </a:rPr>
                <a:t>Booklet/ Magazine</a:t>
              </a:r>
              <a:endParaRPr lang="zh-CN" altLang="en-US" sz="1000" dirty="0">
                <a:solidFill>
                  <a:schemeClr val="bg1"/>
                </a:solidFill>
              </a:endParaRPr>
            </a:p>
          </p:txBody>
        </p:sp>
      </p:grpSp>
      <p:grpSp>
        <p:nvGrpSpPr>
          <p:cNvPr id="90" name="组合 89"/>
          <p:cNvGrpSpPr/>
          <p:nvPr/>
        </p:nvGrpSpPr>
        <p:grpSpPr>
          <a:xfrm>
            <a:off x="3510600" y="3695937"/>
            <a:ext cx="1916864" cy="255691"/>
            <a:chOff x="1095328" y="1265203"/>
            <a:chExt cx="2123626" cy="130525"/>
          </a:xfrm>
        </p:grpSpPr>
        <p:sp>
          <p:nvSpPr>
            <p:cNvPr id="91" name="圆角矩形 90"/>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2" name="文本框 91"/>
            <p:cNvSpPr txBox="1"/>
            <p:nvPr/>
          </p:nvSpPr>
          <p:spPr>
            <a:xfrm>
              <a:off x="1095328" y="1265203"/>
              <a:ext cx="2123626" cy="109916"/>
            </a:xfrm>
            <a:prstGeom prst="rect">
              <a:avLst/>
            </a:prstGeom>
            <a:noFill/>
          </p:spPr>
          <p:txBody>
            <a:bodyPr wrap="square" rtlCol="0">
              <a:spAutoFit/>
            </a:bodyPr>
            <a:lstStyle/>
            <a:p>
              <a:pPr algn="ctr"/>
              <a:r>
                <a:rPr lang="en-US" altLang="zh-CN" sz="1000" dirty="0">
                  <a:solidFill>
                    <a:schemeClr val="bg1"/>
                  </a:solidFill>
                </a:rPr>
                <a:t>SMS/ Email</a:t>
              </a:r>
              <a:endParaRPr lang="zh-CN" altLang="en-US" sz="1000" dirty="0">
                <a:solidFill>
                  <a:schemeClr val="bg1"/>
                </a:solidFill>
              </a:endParaRPr>
            </a:p>
          </p:txBody>
        </p:sp>
      </p:grpSp>
      <p:grpSp>
        <p:nvGrpSpPr>
          <p:cNvPr id="93" name="组合 92"/>
          <p:cNvGrpSpPr/>
          <p:nvPr/>
        </p:nvGrpSpPr>
        <p:grpSpPr>
          <a:xfrm>
            <a:off x="3510600" y="4014384"/>
            <a:ext cx="1944681" cy="246848"/>
            <a:chOff x="1080429" y="1265203"/>
            <a:chExt cx="2154444" cy="130525"/>
          </a:xfrm>
        </p:grpSpPr>
        <p:sp>
          <p:nvSpPr>
            <p:cNvPr id="94" name="圆角矩形 93"/>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5" name="文本框 94"/>
            <p:cNvSpPr txBox="1"/>
            <p:nvPr/>
          </p:nvSpPr>
          <p:spPr>
            <a:xfrm>
              <a:off x="1080429" y="1265203"/>
              <a:ext cx="2154444" cy="113093"/>
            </a:xfrm>
            <a:prstGeom prst="rect">
              <a:avLst/>
            </a:prstGeom>
            <a:noFill/>
          </p:spPr>
          <p:txBody>
            <a:bodyPr wrap="square" rtlCol="0">
              <a:spAutoFit/>
            </a:bodyPr>
            <a:lstStyle/>
            <a:p>
              <a:pPr algn="ctr"/>
              <a:r>
                <a:rPr lang="en-US" altLang="zh-CN" sz="1000" dirty="0">
                  <a:solidFill>
                    <a:schemeClr val="bg1"/>
                  </a:solidFill>
                </a:rPr>
                <a:t>SEO/SEM</a:t>
              </a:r>
              <a:endParaRPr lang="zh-CN" altLang="en-US" sz="1000" dirty="0">
                <a:solidFill>
                  <a:schemeClr val="bg1"/>
                </a:solidFill>
              </a:endParaRPr>
            </a:p>
          </p:txBody>
        </p:sp>
      </p:grpSp>
      <p:grpSp>
        <p:nvGrpSpPr>
          <p:cNvPr id="96" name="组合 95"/>
          <p:cNvGrpSpPr/>
          <p:nvPr/>
        </p:nvGrpSpPr>
        <p:grpSpPr>
          <a:xfrm>
            <a:off x="3510600" y="3068736"/>
            <a:ext cx="1919466" cy="260957"/>
            <a:chOff x="1108364" y="1265203"/>
            <a:chExt cx="2126509" cy="130525"/>
          </a:xfrm>
        </p:grpSpPr>
        <p:sp>
          <p:nvSpPr>
            <p:cNvPr id="97" name="圆角矩形 96"/>
            <p:cNvSpPr/>
            <p:nvPr/>
          </p:nvSpPr>
          <p:spPr>
            <a:xfrm>
              <a:off x="1108364" y="1265203"/>
              <a:ext cx="2016235"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98" name="文本框 97"/>
            <p:cNvSpPr txBox="1"/>
            <p:nvPr/>
          </p:nvSpPr>
          <p:spPr>
            <a:xfrm>
              <a:off x="1150999" y="1265203"/>
              <a:ext cx="2083874" cy="109916"/>
            </a:xfrm>
            <a:prstGeom prst="rect">
              <a:avLst/>
            </a:prstGeom>
            <a:noFill/>
          </p:spPr>
          <p:txBody>
            <a:bodyPr wrap="square" rtlCol="0">
              <a:spAutoFit/>
            </a:bodyPr>
            <a:lstStyle/>
            <a:p>
              <a:pPr algn="ctr"/>
              <a:r>
                <a:rPr lang="en-US" altLang="zh-CN" sz="1000" dirty="0">
                  <a:solidFill>
                    <a:schemeClr val="bg1"/>
                  </a:solidFill>
                </a:rPr>
                <a:t>Affiliates Network</a:t>
              </a:r>
              <a:endParaRPr lang="zh-CN" altLang="en-US" sz="1000" dirty="0">
                <a:solidFill>
                  <a:schemeClr val="bg1"/>
                </a:solidFill>
              </a:endParaRPr>
            </a:p>
          </p:txBody>
        </p:sp>
      </p:grpSp>
      <p:grpSp>
        <p:nvGrpSpPr>
          <p:cNvPr id="99" name="组合 98"/>
          <p:cNvGrpSpPr/>
          <p:nvPr/>
        </p:nvGrpSpPr>
        <p:grpSpPr>
          <a:xfrm>
            <a:off x="3527197" y="4309643"/>
            <a:ext cx="1831448" cy="251902"/>
            <a:chOff x="1108364" y="1265203"/>
            <a:chExt cx="2028996" cy="130525"/>
          </a:xfrm>
        </p:grpSpPr>
        <p:sp>
          <p:nvSpPr>
            <p:cNvPr id="100" name="圆角矩形 99"/>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1" name="文本框 100"/>
            <p:cNvSpPr txBox="1"/>
            <p:nvPr/>
          </p:nvSpPr>
          <p:spPr>
            <a:xfrm>
              <a:off x="1150999" y="1265203"/>
              <a:ext cx="1859733" cy="110893"/>
            </a:xfrm>
            <a:prstGeom prst="rect">
              <a:avLst/>
            </a:prstGeom>
            <a:noFill/>
          </p:spPr>
          <p:txBody>
            <a:bodyPr wrap="square" rtlCol="0">
              <a:spAutoFit/>
            </a:bodyPr>
            <a:lstStyle/>
            <a:p>
              <a:pPr algn="ctr"/>
              <a:r>
                <a:rPr lang="en-US" altLang="zh-CN" sz="1000" dirty="0">
                  <a:solidFill>
                    <a:schemeClr val="bg1"/>
                  </a:solidFill>
                </a:rPr>
                <a:t>Display</a:t>
              </a:r>
              <a:endParaRPr lang="zh-CN" altLang="en-US" sz="1000" dirty="0">
                <a:solidFill>
                  <a:schemeClr val="bg1"/>
                </a:solidFill>
              </a:endParaRPr>
            </a:p>
          </p:txBody>
        </p:sp>
      </p:grpSp>
      <p:grpSp>
        <p:nvGrpSpPr>
          <p:cNvPr id="102" name="组合 101"/>
          <p:cNvGrpSpPr/>
          <p:nvPr/>
        </p:nvGrpSpPr>
        <p:grpSpPr>
          <a:xfrm>
            <a:off x="3535815" y="4609956"/>
            <a:ext cx="1831448" cy="251902"/>
            <a:chOff x="1108364" y="1265203"/>
            <a:chExt cx="2028996" cy="130525"/>
          </a:xfrm>
        </p:grpSpPr>
        <p:sp>
          <p:nvSpPr>
            <p:cNvPr id="103" name="圆角矩形 102"/>
            <p:cNvSpPr/>
            <p:nvPr/>
          </p:nvSpPr>
          <p:spPr>
            <a:xfrm>
              <a:off x="1108364" y="1265203"/>
              <a:ext cx="2028996" cy="130525"/>
            </a:xfrm>
            <a:prstGeom prst="roundRect">
              <a:avLst>
                <a:gd name="adj" fmla="val 805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104" name="文本框 103"/>
            <p:cNvSpPr txBox="1"/>
            <p:nvPr/>
          </p:nvSpPr>
          <p:spPr>
            <a:xfrm>
              <a:off x="1150999" y="1265203"/>
              <a:ext cx="1859733" cy="127581"/>
            </a:xfrm>
            <a:prstGeom prst="rect">
              <a:avLst/>
            </a:prstGeom>
            <a:noFill/>
          </p:spPr>
          <p:txBody>
            <a:bodyPr wrap="square" rtlCol="0">
              <a:spAutoFit/>
            </a:bodyPr>
            <a:lstStyle/>
            <a:p>
              <a:pPr algn="ctr"/>
              <a:r>
                <a:rPr lang="en-US" altLang="zh-CN" sz="1000" dirty="0">
                  <a:solidFill>
                    <a:schemeClr val="bg1"/>
                  </a:solidFill>
                </a:rPr>
                <a:t>Social Media</a:t>
              </a:r>
              <a:endParaRPr lang="zh-CN" altLang="en-US" sz="1000" dirty="0">
                <a:solidFill>
                  <a:schemeClr val="bg1"/>
                </a:solidFill>
              </a:endParaRPr>
            </a:p>
          </p:txBody>
        </p:sp>
      </p:grpSp>
      <p:sp>
        <p:nvSpPr>
          <p:cNvPr id="107" name="文本框 106"/>
          <p:cNvSpPr txBox="1"/>
          <p:nvPr/>
        </p:nvSpPr>
        <p:spPr>
          <a:xfrm>
            <a:off x="4114800" y="2114550"/>
            <a:ext cx="65" cy="200055"/>
          </a:xfrm>
          <a:prstGeom prst="rect">
            <a:avLst/>
          </a:prstGeom>
          <a:noFill/>
        </p:spPr>
        <p:txBody>
          <a:bodyPr wrap="none" lIns="0" tIns="0" rIns="0" bIns="0" rtlCol="0">
            <a:spAutoFit/>
          </a:bodyPr>
          <a:lstStyle/>
          <a:p>
            <a:endParaRPr lang="zh-CN" altLang="en-US" dirty="0">
              <a:solidFill>
                <a:schemeClr val="bg1"/>
              </a:solidFill>
            </a:endParaRPr>
          </a:p>
        </p:txBody>
      </p:sp>
      <p:sp>
        <p:nvSpPr>
          <p:cNvPr id="109" name="右大括号 108"/>
          <p:cNvSpPr/>
          <p:nvPr/>
        </p:nvSpPr>
        <p:spPr>
          <a:xfrm>
            <a:off x="1661257" y="914534"/>
            <a:ext cx="216588" cy="3787091"/>
          </a:xfrm>
          <a:prstGeom prst="rightBrace">
            <a:avLst>
              <a:gd name="adj1" fmla="val 155907"/>
              <a:gd name="adj2" fmla="val 28782"/>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5" name="肘形连接符 114"/>
          <p:cNvCxnSpPr>
            <a:stCxn id="109" idx="1"/>
            <a:endCxn id="65" idx="1"/>
          </p:cNvCxnSpPr>
          <p:nvPr/>
        </p:nvCxnSpPr>
        <p:spPr>
          <a:xfrm rot="10800000" flipH="1">
            <a:off x="1877845" y="1466615"/>
            <a:ext cx="659924" cy="537920"/>
          </a:xfrm>
          <a:prstGeom prst="bentConnector5">
            <a:avLst>
              <a:gd name="adj1" fmla="val 75580"/>
              <a:gd name="adj2" fmla="val 35212"/>
              <a:gd name="adj3" fmla="val 7547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9" name="肘形连接符 118"/>
          <p:cNvCxnSpPr>
            <a:stCxn id="109" idx="1"/>
            <a:endCxn id="74" idx="0"/>
          </p:cNvCxnSpPr>
          <p:nvPr/>
        </p:nvCxnSpPr>
        <p:spPr>
          <a:xfrm rot="10800000" flipH="1">
            <a:off x="1877845" y="1172891"/>
            <a:ext cx="1942092" cy="831644"/>
          </a:xfrm>
          <a:prstGeom prst="bentConnector4">
            <a:avLst>
              <a:gd name="adj1" fmla="val 18811"/>
              <a:gd name="adj2" fmla="val 12107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4" name="肘形连接符 123"/>
          <p:cNvCxnSpPr>
            <a:stCxn id="109" idx="1"/>
            <a:endCxn id="86" idx="1"/>
          </p:cNvCxnSpPr>
          <p:nvPr/>
        </p:nvCxnSpPr>
        <p:spPr>
          <a:xfrm rot="10800000" flipH="1">
            <a:off x="1877845" y="1694189"/>
            <a:ext cx="2591720" cy="310347"/>
          </a:xfrm>
          <a:prstGeom prst="bentConnector5">
            <a:avLst>
              <a:gd name="adj1" fmla="val 9622"/>
              <a:gd name="adj2" fmla="val 395850"/>
              <a:gd name="adj3" fmla="val 9524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9" name="肘形连接符 138"/>
          <p:cNvCxnSpPr>
            <a:stCxn id="86" idx="3"/>
            <a:endCxn id="76" idx="1"/>
          </p:cNvCxnSpPr>
          <p:nvPr/>
        </p:nvCxnSpPr>
        <p:spPr>
          <a:xfrm flipV="1">
            <a:off x="5990218" y="1317696"/>
            <a:ext cx="975705" cy="376492"/>
          </a:xfrm>
          <a:prstGeom prst="bentConnector3">
            <a:avLst>
              <a:gd name="adj1" fmla="val 5142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79" idx="1"/>
          </p:cNvCxnSpPr>
          <p:nvPr/>
        </p:nvCxnSpPr>
        <p:spPr>
          <a:xfrm>
            <a:off x="5994045" y="1693271"/>
            <a:ext cx="975704" cy="250605"/>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3" name="肘形连接符 142"/>
          <p:cNvCxnSpPr>
            <a:stCxn id="86" idx="3"/>
            <a:endCxn id="83" idx="1"/>
          </p:cNvCxnSpPr>
          <p:nvPr/>
        </p:nvCxnSpPr>
        <p:spPr>
          <a:xfrm>
            <a:off x="5990218" y="1694188"/>
            <a:ext cx="1011061" cy="843043"/>
          </a:xfrm>
          <a:prstGeom prst="bentConnector3">
            <a:avLst>
              <a:gd name="adj1" fmla="val 50000"/>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44"/>
          <p:cNvCxnSpPr>
            <a:stCxn id="77" idx="3"/>
            <a:endCxn id="54" idx="0"/>
          </p:cNvCxnSpPr>
          <p:nvPr/>
        </p:nvCxnSpPr>
        <p:spPr>
          <a:xfrm flipH="1">
            <a:off x="7842692" y="1323243"/>
            <a:ext cx="848946" cy="1898335"/>
          </a:xfrm>
          <a:prstGeom prst="bentConnector4">
            <a:avLst>
              <a:gd name="adj1" fmla="val -26928"/>
              <a:gd name="adj2" fmla="val 83044"/>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80" idx="3"/>
            <a:endCxn id="54" idx="0"/>
          </p:cNvCxnSpPr>
          <p:nvPr/>
        </p:nvCxnSpPr>
        <p:spPr>
          <a:xfrm flipH="1">
            <a:off x="7842692" y="1949423"/>
            <a:ext cx="852772" cy="1272155"/>
          </a:xfrm>
          <a:prstGeom prst="bentConnector4">
            <a:avLst>
              <a:gd name="adj1" fmla="val -26807"/>
              <a:gd name="adj2" fmla="val 75349"/>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1" name="肘形连接符 150"/>
          <p:cNvCxnSpPr>
            <a:stCxn id="83" idx="3"/>
            <a:endCxn id="54" idx="0"/>
          </p:cNvCxnSpPr>
          <p:nvPr/>
        </p:nvCxnSpPr>
        <p:spPr>
          <a:xfrm flipH="1">
            <a:off x="7842692" y="2537231"/>
            <a:ext cx="879967" cy="684347"/>
          </a:xfrm>
          <a:prstGeom prst="bentConnector4">
            <a:avLst>
              <a:gd name="adj1" fmla="val -22829"/>
              <a:gd name="adj2" fmla="val 525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7" name="肘形连接符 156"/>
          <p:cNvCxnSpPr>
            <a:stCxn id="64" idx="2"/>
            <a:endCxn id="92" idx="1"/>
          </p:cNvCxnSpPr>
          <p:nvPr/>
        </p:nvCxnSpPr>
        <p:spPr>
          <a:xfrm rot="16200000" flipH="1">
            <a:off x="2160285" y="2453282"/>
            <a:ext cx="2032832" cy="667798"/>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2" name="肘形连接符 161"/>
          <p:cNvCxnSpPr>
            <a:stCxn id="64" idx="2"/>
            <a:endCxn id="94" idx="1"/>
          </p:cNvCxnSpPr>
          <p:nvPr/>
        </p:nvCxnSpPr>
        <p:spPr>
          <a:xfrm rot="16200000" flipH="1">
            <a:off x="2005787" y="2607779"/>
            <a:ext cx="2367043"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5" name="肘形连接符 164"/>
          <p:cNvCxnSpPr>
            <a:stCxn id="64" idx="2"/>
            <a:endCxn id="103" idx="1"/>
          </p:cNvCxnSpPr>
          <p:nvPr/>
        </p:nvCxnSpPr>
        <p:spPr>
          <a:xfrm rot="16200000" flipH="1">
            <a:off x="1706737" y="2906829"/>
            <a:ext cx="2965142" cy="693013"/>
          </a:xfrm>
          <a:prstGeom prst="bentConnector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9" name="肘形连接符 168"/>
          <p:cNvCxnSpPr>
            <a:stCxn id="60" idx="1"/>
            <a:endCxn id="65" idx="3"/>
          </p:cNvCxnSpPr>
          <p:nvPr/>
        </p:nvCxnSpPr>
        <p:spPr>
          <a:xfrm rot="10800000">
            <a:off x="3141000" y="1466616"/>
            <a:ext cx="443804" cy="684003"/>
          </a:xfrm>
          <a:prstGeom prst="bentConnector3">
            <a:avLst>
              <a:gd name="adj1" fmla="val 71853"/>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80" name="肘形连接符 179"/>
          <p:cNvCxnSpPr>
            <a:stCxn id="73" idx="2"/>
            <a:endCxn id="98" idx="1"/>
          </p:cNvCxnSpPr>
          <p:nvPr/>
        </p:nvCxnSpPr>
        <p:spPr>
          <a:xfrm rot="5400000">
            <a:off x="2973448" y="2346402"/>
            <a:ext cx="1407847" cy="256574"/>
          </a:xfrm>
          <a:prstGeom prst="bentConnector4">
            <a:avLst>
              <a:gd name="adj1" fmla="val 7718"/>
              <a:gd name="adj2" fmla="val 189097"/>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2" name="肘形连接符 191"/>
          <p:cNvCxnSpPr>
            <a:stCxn id="70" idx="3"/>
            <a:endCxn id="60" idx="3"/>
          </p:cNvCxnSpPr>
          <p:nvPr/>
        </p:nvCxnSpPr>
        <p:spPr>
          <a:xfrm flipH="1">
            <a:off x="5120013" y="1102192"/>
            <a:ext cx="877482" cy="1048426"/>
          </a:xfrm>
          <a:prstGeom prst="bentConnector3">
            <a:avLst>
              <a:gd name="adj1" fmla="val -2605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4" name="肘形连接符 193"/>
          <p:cNvCxnSpPr>
            <a:stCxn id="54" idx="1"/>
            <a:endCxn id="60" idx="3"/>
          </p:cNvCxnSpPr>
          <p:nvPr/>
        </p:nvCxnSpPr>
        <p:spPr>
          <a:xfrm rot="10800000">
            <a:off x="5120014" y="2150618"/>
            <a:ext cx="1849735" cy="1722000"/>
          </a:xfrm>
          <a:prstGeom prst="bentConnector3">
            <a:avLst>
              <a:gd name="adj1" fmla="val 4026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7" name="肘形连接符 196"/>
          <p:cNvCxnSpPr>
            <a:stCxn id="61" idx="2"/>
            <a:endCxn id="2" idx="3"/>
          </p:cNvCxnSpPr>
          <p:nvPr/>
        </p:nvCxnSpPr>
        <p:spPr>
          <a:xfrm rot="5400000">
            <a:off x="2880056" y="1242271"/>
            <a:ext cx="412991" cy="2522072"/>
          </a:xfrm>
          <a:prstGeom prst="bentConnector2">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2" name="肘形连接符 211"/>
          <p:cNvCxnSpPr>
            <a:stCxn id="76" idx="3"/>
            <a:endCxn id="71" idx="0"/>
          </p:cNvCxnSpPr>
          <p:nvPr/>
        </p:nvCxnSpPr>
        <p:spPr>
          <a:xfrm flipH="1" flipV="1">
            <a:off x="5225069" y="855971"/>
            <a:ext cx="3486741" cy="461725"/>
          </a:xfrm>
          <a:prstGeom prst="bentConnector4">
            <a:avLst>
              <a:gd name="adj1" fmla="val -10412"/>
              <a:gd name="adj2" fmla="val 129123"/>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4" name="肘形连接符 223"/>
          <p:cNvCxnSpPr>
            <a:stCxn id="79" idx="3"/>
            <a:endCxn id="71" idx="0"/>
          </p:cNvCxnSpPr>
          <p:nvPr/>
        </p:nvCxnSpPr>
        <p:spPr>
          <a:xfrm flipH="1" flipV="1">
            <a:off x="5225069" y="855971"/>
            <a:ext cx="3490567" cy="1087905"/>
          </a:xfrm>
          <a:prstGeom prst="bentConnector4">
            <a:avLst>
              <a:gd name="adj1" fmla="val -9631"/>
              <a:gd name="adj2" fmla="val 112979"/>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51" name="右大括号 250"/>
          <p:cNvSpPr/>
          <p:nvPr/>
        </p:nvSpPr>
        <p:spPr>
          <a:xfrm>
            <a:off x="5453662" y="3067016"/>
            <a:ext cx="115865" cy="1789160"/>
          </a:xfrm>
          <a:prstGeom prst="rightBrace">
            <a:avLst>
              <a:gd name="adj1" fmla="val 187200"/>
              <a:gd name="adj2" fmla="val 51936"/>
            </a:avLst>
          </a:prstGeom>
          <a:ln w="15875">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3" name="肘形连接符 252"/>
          <p:cNvCxnSpPr>
            <a:stCxn id="251" idx="1"/>
            <a:endCxn id="77" idx="1"/>
          </p:cNvCxnSpPr>
          <p:nvPr/>
        </p:nvCxnSpPr>
        <p:spPr>
          <a:xfrm rot="10800000" flipH="1">
            <a:off x="5569526" y="1323244"/>
            <a:ext cx="1415523" cy="2672991"/>
          </a:xfrm>
          <a:prstGeom prst="bentConnector3">
            <a:avLst>
              <a:gd name="adj1" fmla="val 75988"/>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5" name="肘形连接符 254"/>
          <p:cNvCxnSpPr>
            <a:stCxn id="251" idx="1"/>
            <a:endCxn id="80" idx="1"/>
          </p:cNvCxnSpPr>
          <p:nvPr/>
        </p:nvCxnSpPr>
        <p:spPr>
          <a:xfrm rot="10800000" flipH="1">
            <a:off x="5569526" y="1949424"/>
            <a:ext cx="1419349" cy="2046811"/>
          </a:xfrm>
          <a:prstGeom prst="bentConnector3">
            <a:avLst>
              <a:gd name="adj1" fmla="val 7568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9" name="肘形连接符 258"/>
          <p:cNvCxnSpPr>
            <a:stCxn id="251" idx="1"/>
            <a:endCxn id="83" idx="1"/>
          </p:cNvCxnSpPr>
          <p:nvPr/>
        </p:nvCxnSpPr>
        <p:spPr>
          <a:xfrm rot="10800000" flipH="1">
            <a:off x="5569527" y="2537232"/>
            <a:ext cx="1431752" cy="1459003"/>
          </a:xfrm>
          <a:prstGeom prst="bentConnector3">
            <a:avLst>
              <a:gd name="adj1" fmla="val 75610"/>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8" name="肘形连接符 267"/>
          <p:cNvCxnSpPr>
            <a:stCxn id="109" idx="1"/>
            <a:endCxn id="88" idx="1"/>
          </p:cNvCxnSpPr>
          <p:nvPr/>
        </p:nvCxnSpPr>
        <p:spPr>
          <a:xfrm rot="10800000" flipH="1" flipV="1">
            <a:off x="1877844" y="2004535"/>
            <a:ext cx="1632755" cy="1508280"/>
          </a:xfrm>
          <a:prstGeom prst="bentConnector5">
            <a:avLst>
              <a:gd name="adj1" fmla="val 41578"/>
              <a:gd name="adj2" fmla="val 100425"/>
              <a:gd name="adj3" fmla="val 63265"/>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109" idx="1"/>
            <a:endCxn id="100" idx="1"/>
          </p:cNvCxnSpPr>
          <p:nvPr/>
        </p:nvCxnSpPr>
        <p:spPr>
          <a:xfrm rot="10800000" flipH="1" flipV="1">
            <a:off x="1877845" y="2004534"/>
            <a:ext cx="1649352" cy="2431059"/>
          </a:xfrm>
          <a:prstGeom prst="bentConnector5">
            <a:avLst>
              <a:gd name="adj1" fmla="val 41160"/>
              <a:gd name="adj2" fmla="val 99919"/>
              <a:gd name="adj3" fmla="val 63132"/>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0" name="文本框 279"/>
          <p:cNvSpPr txBox="1"/>
          <p:nvPr/>
        </p:nvSpPr>
        <p:spPr>
          <a:xfrm>
            <a:off x="2984269" y="41643"/>
            <a:ext cx="3142211" cy="292388"/>
          </a:xfrm>
          <a:prstGeom prst="rect">
            <a:avLst/>
          </a:prstGeom>
          <a:noFill/>
        </p:spPr>
        <p:txBody>
          <a:bodyPr wrap="square" rtlCol="0">
            <a:spAutoFit/>
          </a:bodyPr>
          <a:lstStyle/>
          <a:p>
            <a:r>
              <a:rPr lang="en-US" altLang="zh-CN" dirty="0">
                <a:solidFill>
                  <a:schemeClr val="bg1"/>
                </a:solidFill>
              </a:rPr>
              <a:t>Marketing Cycle Data Flow Chart</a:t>
            </a:r>
            <a:endParaRPr lang="zh-CN" altLang="en-US" dirty="0">
              <a:solidFill>
                <a:schemeClr val="bg1"/>
              </a:solidFill>
            </a:endParaRPr>
          </a:p>
        </p:txBody>
      </p:sp>
      <p:cxnSp>
        <p:nvCxnSpPr>
          <p:cNvPr id="9" name="直接箭头连接符 8"/>
          <p:cNvCxnSpPr>
            <a:stCxn id="71" idx="2"/>
            <a:endCxn id="86" idx="0"/>
          </p:cNvCxnSpPr>
          <p:nvPr/>
        </p:nvCxnSpPr>
        <p:spPr>
          <a:xfrm>
            <a:off x="5225069" y="1348414"/>
            <a:ext cx="4823" cy="19957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61042" y="2582969"/>
            <a:ext cx="461665" cy="787663"/>
          </a:xfrm>
          <a:prstGeom prst="rect">
            <a:avLst/>
          </a:prstGeom>
          <a:noFill/>
        </p:spPr>
        <p:txBody>
          <a:bodyPr vert="eaVert" wrap="square" rtlCol="0">
            <a:spAutoFit/>
          </a:bodyPr>
          <a:lstStyle/>
          <a:p>
            <a:r>
              <a:rPr lang="en-US" altLang="zh-CN" sz="1800"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77153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455228"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Future Opportunities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78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Whether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Tezign </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choose to stay in Creative area or </a:t>
            </a:r>
            <a:r>
              <a:rPr lang="en-US" altLang="zh-CN" sz="105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dig deeper </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into a performance marketing will probably determine the scale, the type, and the profit level.</a:t>
            </a:r>
          </a:p>
          <a:p>
            <a:pPr defTabSz="685754" eaLnBrk="1" fontAlgn="auto" hangingPunct="1">
              <a:lnSpc>
                <a:spcPct val="120000"/>
              </a:lnSpc>
              <a:spcBef>
                <a:spcPts val="0"/>
              </a:spcBef>
              <a:spcAft>
                <a:spcPts val="0"/>
              </a:spcAft>
              <a:defRPr/>
            </a:pPr>
            <a:endParaRPr lang="en-US" altLang="zh-CN"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38964818"/>
      </p:ext>
    </p:extLst>
  </p:cSld>
  <p:clrMapOvr>
    <a:masterClrMapping/>
  </p:clrMapOvr>
  <p:transition spd="slow" advClick="0" advTm="468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588" y="171009"/>
            <a:ext cx="4759036" cy="400110"/>
          </a:xfrm>
          <a:prstGeom prst="rect">
            <a:avLst/>
          </a:prstGeom>
          <a:noFill/>
        </p:spPr>
        <p:txBody>
          <a:bodyPr wrap="square" rtlCol="0">
            <a:spAutoFit/>
          </a:bodyPr>
          <a:lstStyle/>
          <a:p>
            <a:r>
              <a:rPr lang="en-US" altLang="zh-CN" sz="2000" dirty="0" smtClean="0">
                <a:solidFill>
                  <a:schemeClr val="bg1"/>
                </a:solidFill>
              </a:rPr>
              <a:t>Possible Future </a:t>
            </a:r>
            <a:r>
              <a:rPr lang="en-US" altLang="zh-CN" sz="2000" dirty="0">
                <a:solidFill>
                  <a:schemeClr val="bg1"/>
                </a:solidFill>
              </a:rPr>
              <a:t>of </a:t>
            </a:r>
            <a:r>
              <a:rPr lang="en-US" altLang="zh-CN" sz="2000" dirty="0" smtClean="0">
                <a:solidFill>
                  <a:schemeClr val="bg1"/>
                </a:solidFill>
              </a:rPr>
              <a:t>Tezign</a:t>
            </a:r>
            <a:endParaRPr lang="zh-CN" altLang="en-US" sz="2000" dirty="0">
              <a:solidFill>
                <a:schemeClr val="bg1"/>
              </a:solidFill>
            </a:endParaRPr>
          </a:p>
        </p:txBody>
      </p:sp>
      <p:grpSp>
        <p:nvGrpSpPr>
          <p:cNvPr id="30" name="组合 29"/>
          <p:cNvGrpSpPr/>
          <p:nvPr/>
        </p:nvGrpSpPr>
        <p:grpSpPr>
          <a:xfrm>
            <a:off x="5835818" y="515002"/>
            <a:ext cx="2750127" cy="3615339"/>
            <a:chOff x="6259605" y="788572"/>
            <a:chExt cx="2750127" cy="3615339"/>
          </a:xfrm>
        </p:grpSpPr>
        <p:sp>
          <p:nvSpPr>
            <p:cNvPr id="4" name="圆角矩形 3"/>
            <p:cNvSpPr/>
            <p:nvPr/>
          </p:nvSpPr>
          <p:spPr>
            <a:xfrm>
              <a:off x="6259605" y="788572"/>
              <a:ext cx="2750127" cy="3615339"/>
            </a:xfrm>
            <a:prstGeom prst="roundRect">
              <a:avLst>
                <a:gd name="adj" fmla="val 10622"/>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540974" y="922296"/>
              <a:ext cx="2124299" cy="461665"/>
            </a:xfrm>
            <a:prstGeom prst="rect">
              <a:avLst/>
            </a:prstGeom>
          </p:spPr>
          <p:txBody>
            <a:bodyPr wrap="none">
              <a:spAutoFit/>
            </a:bodyPr>
            <a:lstStyle/>
            <a:p>
              <a:pPr algn="ctr"/>
              <a:r>
                <a:rPr lang="en-US" altLang="zh-CN" sz="1200" b="1" dirty="0">
                  <a:solidFill>
                    <a:schemeClr val="bg1"/>
                  </a:solidFill>
                </a:rPr>
                <a:t>A Performance Marketing</a:t>
              </a:r>
            </a:p>
            <a:p>
              <a:pPr algn="ctr"/>
              <a:r>
                <a:rPr lang="en-US" altLang="zh-CN" sz="1200" b="1" dirty="0" smtClean="0">
                  <a:solidFill>
                    <a:schemeClr val="bg1"/>
                  </a:solidFill>
                </a:rPr>
                <a:t>All-Chain Solution Provider</a:t>
              </a:r>
              <a:endParaRPr lang="zh-CN" altLang="en-US" sz="1200" b="1" dirty="0">
                <a:solidFill>
                  <a:schemeClr val="bg1"/>
                </a:solidFill>
              </a:endParaRPr>
            </a:p>
          </p:txBody>
        </p:sp>
        <p:sp>
          <p:nvSpPr>
            <p:cNvPr id="8" name="文本框 7"/>
            <p:cNvSpPr txBox="1"/>
            <p:nvPr/>
          </p:nvSpPr>
          <p:spPr>
            <a:xfrm>
              <a:off x="6277954" y="1452535"/>
              <a:ext cx="2650339" cy="2862322"/>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chemeClr val="bg1"/>
                  </a:solidFill>
                </a:rPr>
                <a:t>Be a Tech Product Co and not just an agency.</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Cooperate  and contract with more outer creative team and make brand owner have more choices. </a:t>
              </a:r>
              <a:r>
                <a:rPr lang="en-US" altLang="zh-CN" sz="900" dirty="0" smtClean="0">
                  <a:solidFill>
                    <a:schemeClr val="bg1"/>
                  </a:solidFill>
                </a:rPr>
                <a:t>Tezign </a:t>
              </a:r>
              <a:r>
                <a:rPr lang="en-US" altLang="zh-CN" sz="900" dirty="0">
                  <a:solidFill>
                    <a:schemeClr val="bg1"/>
                  </a:solidFill>
                </a:rPr>
                <a:t>could have percentage up for every contract between brand owners and creative team.</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Assess the creative teams to enhance the experience of brand owners and keep a stable membership with brand owners. </a:t>
              </a:r>
              <a:r>
                <a:rPr lang="en-US" altLang="zh-CN" sz="900" dirty="0" smtClean="0">
                  <a:solidFill>
                    <a:schemeClr val="bg1"/>
                  </a:solidFill>
                </a:rPr>
                <a:t>Tezign </a:t>
              </a:r>
              <a:r>
                <a:rPr lang="en-US" altLang="zh-CN" sz="900" dirty="0">
                  <a:solidFill>
                    <a:schemeClr val="bg1"/>
                  </a:solidFill>
                </a:rPr>
                <a:t>could gain stable revenue due to the membership.</a:t>
              </a:r>
            </a:p>
            <a:p>
              <a:pPr marL="171450" indent="-171450">
                <a:buFont typeface="Arial" panose="020B0604020202020204" pitchFamily="34" charset="0"/>
                <a:buChar char="•"/>
              </a:pPr>
              <a:endParaRPr lang="en-US" altLang="zh-CN" sz="900" dirty="0">
                <a:solidFill>
                  <a:schemeClr val="bg1"/>
                </a:solidFill>
              </a:endParaRPr>
            </a:p>
            <a:p>
              <a:pPr marL="171450" indent="-171450">
                <a:buFont typeface="Arial" panose="020B0604020202020204" pitchFamily="34" charset="0"/>
                <a:buChar char="•"/>
              </a:pPr>
              <a:r>
                <a:rPr lang="en-US" altLang="zh-CN" sz="900" dirty="0">
                  <a:solidFill>
                    <a:schemeClr val="bg1"/>
                  </a:solidFill>
                </a:rPr>
                <a:t>Potential to be a leader in both Creative Advertising and Performance Marketing areas and gain more chances to organize industry activities.</a:t>
              </a:r>
            </a:p>
          </p:txBody>
        </p:sp>
      </p:grpSp>
      <p:grpSp>
        <p:nvGrpSpPr>
          <p:cNvPr id="44" name="组合 43"/>
          <p:cNvGrpSpPr/>
          <p:nvPr/>
        </p:nvGrpSpPr>
        <p:grpSpPr>
          <a:xfrm>
            <a:off x="820270" y="799856"/>
            <a:ext cx="4352569" cy="3338144"/>
            <a:chOff x="759758" y="512402"/>
            <a:chExt cx="4352569" cy="3338144"/>
          </a:xfrm>
        </p:grpSpPr>
        <p:sp>
          <p:nvSpPr>
            <p:cNvPr id="9" name="椭圆 8"/>
            <p:cNvSpPr/>
            <p:nvPr/>
          </p:nvSpPr>
          <p:spPr>
            <a:xfrm>
              <a:off x="759758" y="1850702"/>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Creative Cloud</a:t>
              </a:r>
              <a:endParaRPr lang="zh-CN" altLang="en-US" sz="1050" dirty="0"/>
            </a:p>
          </p:txBody>
        </p:sp>
        <p:sp>
          <p:nvSpPr>
            <p:cNvPr id="13" name="椭圆 12"/>
            <p:cNvSpPr/>
            <p:nvPr/>
          </p:nvSpPr>
          <p:spPr>
            <a:xfrm>
              <a:off x="3220570" y="848590"/>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Experiences &amp; Impressions</a:t>
              </a:r>
              <a:endParaRPr lang="zh-CN" altLang="en-US" sz="1050" dirty="0"/>
            </a:p>
          </p:txBody>
        </p:sp>
        <p:sp>
          <p:nvSpPr>
            <p:cNvPr id="14" name="椭圆 13"/>
            <p:cNvSpPr/>
            <p:nvPr/>
          </p:nvSpPr>
          <p:spPr>
            <a:xfrm>
              <a:off x="3238919" y="1568852"/>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Products</a:t>
              </a:r>
              <a:endParaRPr lang="zh-CN" altLang="en-US" sz="1050" dirty="0"/>
            </a:p>
          </p:txBody>
        </p:sp>
        <p:sp>
          <p:nvSpPr>
            <p:cNvPr id="16" name="椭圆 15"/>
            <p:cNvSpPr/>
            <p:nvPr/>
          </p:nvSpPr>
          <p:spPr>
            <a:xfrm>
              <a:off x="3238919" y="2289114"/>
              <a:ext cx="1573305" cy="56369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Orders</a:t>
              </a:r>
              <a:endParaRPr lang="zh-CN" altLang="en-US" sz="1050" dirty="0"/>
            </a:p>
          </p:txBody>
        </p:sp>
        <p:cxnSp>
          <p:nvCxnSpPr>
            <p:cNvPr id="17" name="直接箭头连接符 16"/>
            <p:cNvCxnSpPr>
              <a:stCxn id="9" idx="6"/>
              <a:endCxn id="13" idx="2"/>
            </p:cNvCxnSpPr>
            <p:nvPr/>
          </p:nvCxnSpPr>
          <p:spPr>
            <a:xfrm flipV="1">
              <a:off x="2333063" y="1130440"/>
              <a:ext cx="887507" cy="1002112"/>
            </a:xfrm>
            <a:prstGeom prst="straightConnector1">
              <a:avLst/>
            </a:prstGeom>
            <a:ln w="15875">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6"/>
              <a:endCxn id="14" idx="2"/>
            </p:cNvCxnSpPr>
            <p:nvPr/>
          </p:nvCxnSpPr>
          <p:spPr>
            <a:xfrm flipV="1">
              <a:off x="2333063" y="1850702"/>
              <a:ext cx="905856" cy="281850"/>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6"/>
              <a:endCxn id="16" idx="2"/>
            </p:cNvCxnSpPr>
            <p:nvPr/>
          </p:nvCxnSpPr>
          <p:spPr>
            <a:xfrm>
              <a:off x="2333063" y="2132552"/>
              <a:ext cx="905856" cy="438412"/>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238919" y="3059206"/>
              <a:ext cx="1554956" cy="584947"/>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smtClean="0"/>
                <a:t>Campaigns &amp; Activities</a:t>
              </a:r>
              <a:endParaRPr lang="zh-CN" altLang="en-US" sz="1050" dirty="0"/>
            </a:p>
          </p:txBody>
        </p:sp>
        <p:cxnSp>
          <p:nvCxnSpPr>
            <p:cNvPr id="39" name="直接箭头连接符 38"/>
            <p:cNvCxnSpPr>
              <a:stCxn id="9" idx="6"/>
              <a:endCxn id="37" idx="2"/>
            </p:cNvCxnSpPr>
            <p:nvPr/>
          </p:nvCxnSpPr>
          <p:spPr>
            <a:xfrm>
              <a:off x="2333063" y="2132552"/>
              <a:ext cx="905856" cy="1219128"/>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2904565" y="512402"/>
              <a:ext cx="2207762" cy="333814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3220569" y="556117"/>
              <a:ext cx="1573305" cy="261610"/>
            </a:xfrm>
            <a:prstGeom prst="rect">
              <a:avLst/>
            </a:prstGeom>
            <a:noFill/>
          </p:spPr>
          <p:txBody>
            <a:bodyPr wrap="square" rtlCol="0">
              <a:spAutoFit/>
            </a:bodyPr>
            <a:lstStyle/>
            <a:p>
              <a:pPr algn="ctr"/>
              <a:r>
                <a:rPr lang="en-US" altLang="zh-CN" sz="1050" dirty="0" smtClean="0">
                  <a:solidFill>
                    <a:schemeClr val="bg1"/>
                  </a:solidFill>
                </a:rPr>
                <a:t>Commerce Ends</a:t>
              </a:r>
              <a:endParaRPr lang="zh-CN" altLang="en-US" sz="1050" dirty="0" smtClean="0">
                <a:solidFill>
                  <a:schemeClr val="bg1"/>
                </a:solidFill>
              </a:endParaRPr>
            </a:p>
          </p:txBody>
        </p:sp>
      </p:grpSp>
      <p:sp>
        <p:nvSpPr>
          <p:cNvPr id="43" name="文本框 42"/>
          <p:cNvSpPr txBox="1"/>
          <p:nvPr/>
        </p:nvSpPr>
        <p:spPr>
          <a:xfrm>
            <a:off x="479814" y="4179196"/>
            <a:ext cx="8267497" cy="738664"/>
          </a:xfrm>
          <a:prstGeom prst="rect">
            <a:avLst/>
          </a:prstGeom>
          <a:noFill/>
        </p:spPr>
        <p:txBody>
          <a:bodyPr wrap="square" rtlCol="0">
            <a:spAutoFit/>
          </a:bodyPr>
          <a:lstStyle/>
          <a:p>
            <a:r>
              <a:rPr lang="en-US" altLang="zh-CN" sz="1050" dirty="0" smtClean="0">
                <a:solidFill>
                  <a:schemeClr val="bg1"/>
                </a:solidFill>
              </a:rPr>
              <a:t>As above, Tezign may be a forerunner in connecting creative with experiences </a:t>
            </a:r>
            <a:r>
              <a:rPr lang="en-US" altLang="zh-CN" sz="1050" dirty="0">
                <a:solidFill>
                  <a:schemeClr val="bg1"/>
                </a:solidFill>
              </a:rPr>
              <a:t>&amp; impressions </a:t>
            </a:r>
            <a:r>
              <a:rPr lang="en-US" altLang="zh-CN" sz="1050" dirty="0" smtClean="0">
                <a:solidFill>
                  <a:schemeClr val="bg1"/>
                </a:solidFill>
              </a:rPr>
              <a:t>digitally. And this is indeed a little part in DAM. </a:t>
            </a:r>
            <a:r>
              <a:rPr lang="en-US" altLang="zh-CN" sz="1050" dirty="0" smtClean="0">
                <a:solidFill>
                  <a:schemeClr val="bg1"/>
                </a:solidFill>
              </a:rPr>
              <a:t>more internation</a:t>
            </a:r>
            <a:r>
              <a:rPr lang="en-US" altLang="zh-CN" sz="1050" dirty="0" smtClean="0">
                <a:solidFill>
                  <a:schemeClr val="bg1"/>
                </a:solidFill>
              </a:rPr>
              <a:t>al cos care about how much value creatives have created in brand popularity, product awareness, sales performance, and campaign performance. I believe that after joining Tezign all these visions could be precisely developed to meet modern customers' requirements and evolve DAM solutions development.</a:t>
            </a:r>
            <a:endParaRPr lang="zh-CN" altLang="en-US" sz="1050" dirty="0" smtClean="0">
              <a:solidFill>
                <a:schemeClr val="bg1"/>
              </a:solidFill>
            </a:endParaRPr>
          </a:p>
        </p:txBody>
      </p:sp>
      <p:cxnSp>
        <p:nvCxnSpPr>
          <p:cNvPr id="45" name="直接箭头连接符 44"/>
          <p:cNvCxnSpPr/>
          <p:nvPr/>
        </p:nvCxnSpPr>
        <p:spPr>
          <a:xfrm>
            <a:off x="653087" y="3633590"/>
            <a:ext cx="497396" cy="1"/>
          </a:xfrm>
          <a:prstGeom prst="straightConnector1">
            <a:avLst/>
          </a:prstGeom>
          <a:ln w="15875">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51" idx="1"/>
          </p:cNvCxnSpPr>
          <p:nvPr/>
        </p:nvCxnSpPr>
        <p:spPr>
          <a:xfrm>
            <a:off x="653087" y="3317723"/>
            <a:ext cx="516807" cy="0"/>
          </a:xfrm>
          <a:prstGeom prst="straightConnector1">
            <a:avLst/>
          </a:prstGeom>
          <a:ln w="15875">
            <a:solidFill>
              <a:srgbClr val="92D05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169894" y="3109974"/>
            <a:ext cx="1713744" cy="415498"/>
          </a:xfrm>
          <a:prstGeom prst="rect">
            <a:avLst/>
          </a:prstGeom>
          <a:noFill/>
        </p:spPr>
        <p:txBody>
          <a:bodyPr wrap="square" rtlCol="0">
            <a:spAutoFit/>
          </a:bodyPr>
          <a:lstStyle/>
          <a:p>
            <a:r>
              <a:rPr lang="en-US" altLang="zh-CN" sz="1050" dirty="0" smtClean="0">
                <a:solidFill>
                  <a:schemeClr val="bg1"/>
                </a:solidFill>
              </a:rPr>
              <a:t>Tezign already has traffic driving monitor</a:t>
            </a:r>
            <a:endParaRPr lang="zh-CN" altLang="en-US" sz="1050" dirty="0">
              <a:solidFill>
                <a:schemeClr val="bg1"/>
              </a:solidFill>
            </a:endParaRPr>
          </a:p>
        </p:txBody>
      </p:sp>
      <p:sp>
        <p:nvSpPr>
          <p:cNvPr id="52" name="文本框 51"/>
          <p:cNvSpPr txBox="1"/>
          <p:nvPr/>
        </p:nvSpPr>
        <p:spPr>
          <a:xfrm>
            <a:off x="1163167" y="3461522"/>
            <a:ext cx="1483458" cy="577081"/>
          </a:xfrm>
          <a:prstGeom prst="rect">
            <a:avLst/>
          </a:prstGeom>
          <a:noFill/>
        </p:spPr>
        <p:txBody>
          <a:bodyPr wrap="square" rtlCol="0">
            <a:spAutoFit/>
          </a:bodyPr>
          <a:lstStyle/>
          <a:p>
            <a:r>
              <a:rPr lang="en-US" altLang="zh-CN" sz="1050" dirty="0" smtClean="0">
                <a:solidFill>
                  <a:schemeClr val="bg1"/>
                </a:solidFill>
              </a:rPr>
              <a:t>Tezign l</a:t>
            </a:r>
            <a:r>
              <a:rPr lang="en-US" altLang="zh-CN" sz="1050" dirty="0" smtClean="0">
                <a:solidFill>
                  <a:schemeClr val="bg1"/>
                </a:solidFill>
              </a:rPr>
              <a:t>acks conversion and transaction monitor</a:t>
            </a:r>
            <a:endParaRPr lang="zh-CN" altLang="en-US" sz="1050" dirty="0" smtClean="0">
              <a:solidFill>
                <a:schemeClr val="bg1"/>
              </a:solidFill>
            </a:endParaRPr>
          </a:p>
        </p:txBody>
      </p:sp>
    </p:spTree>
    <p:extLst>
      <p:ext uri="{BB962C8B-B14F-4D97-AF65-F5344CB8AC3E}">
        <p14:creationId xmlns:p14="http://schemas.microsoft.com/office/powerpoint/2010/main" val="213516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442" y="144713"/>
            <a:ext cx="6553200" cy="338554"/>
          </a:xfrm>
          <a:prstGeom prst="rect">
            <a:avLst/>
          </a:prstGeom>
          <a:noFill/>
        </p:spPr>
        <p:txBody>
          <a:bodyPr wrap="square" rtlCol="0">
            <a:spAutoFit/>
          </a:bodyPr>
          <a:lstStyle/>
          <a:p>
            <a:r>
              <a:rPr lang="en-US" altLang="zh-CN" sz="1600" dirty="0">
                <a:solidFill>
                  <a:schemeClr val="bg1"/>
                </a:solidFill>
              </a:rPr>
              <a:t>Be a Performance Marketing Automation SaaS Provider</a:t>
            </a:r>
            <a:endParaRPr lang="zh-CN" altLang="en-US" sz="1600" dirty="0">
              <a:solidFill>
                <a:schemeClr val="bg1"/>
              </a:solidFill>
            </a:endParaRPr>
          </a:p>
        </p:txBody>
      </p:sp>
      <p:sp>
        <p:nvSpPr>
          <p:cNvPr id="11" name="圆角矩形 10"/>
          <p:cNvSpPr/>
          <p:nvPr/>
        </p:nvSpPr>
        <p:spPr>
          <a:xfrm>
            <a:off x="94307" y="748145"/>
            <a:ext cx="3549438" cy="4239490"/>
          </a:xfrm>
          <a:prstGeom prst="roundRect">
            <a:avLst>
              <a:gd name="adj" fmla="val 10905"/>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nvGrpSpPr>
          <p:cNvPr id="14" name="组合 13"/>
          <p:cNvGrpSpPr/>
          <p:nvPr/>
        </p:nvGrpSpPr>
        <p:grpSpPr>
          <a:xfrm>
            <a:off x="1983286" y="1448486"/>
            <a:ext cx="1427018" cy="1660310"/>
            <a:chOff x="213689" y="835619"/>
            <a:chExt cx="1427018" cy="1660310"/>
          </a:xfrm>
        </p:grpSpPr>
        <p:sp>
          <p:nvSpPr>
            <p:cNvPr id="16" name="圆角矩形 15"/>
            <p:cNvSpPr/>
            <p:nvPr/>
          </p:nvSpPr>
          <p:spPr>
            <a:xfrm>
              <a:off x="213689" y="835619"/>
              <a:ext cx="1427018" cy="166031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18" name="圆角矩形 17"/>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19" name="文本框 18"/>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A</a:t>
              </a:r>
              <a:endParaRPr lang="zh-CN" altLang="en-US" dirty="0">
                <a:solidFill>
                  <a:schemeClr val="bg1"/>
                </a:solidFill>
              </a:endParaRPr>
            </a:p>
          </p:txBody>
        </p:sp>
        <p:sp>
          <p:nvSpPr>
            <p:cNvPr id="20" name="圆角矩形 19"/>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grpSp>
        <p:nvGrpSpPr>
          <p:cNvPr id="21" name="组合 20"/>
          <p:cNvGrpSpPr/>
          <p:nvPr/>
        </p:nvGrpSpPr>
        <p:grpSpPr>
          <a:xfrm>
            <a:off x="1983286" y="3328101"/>
            <a:ext cx="1427018" cy="1603966"/>
            <a:chOff x="213689" y="835619"/>
            <a:chExt cx="1427018" cy="1603966"/>
          </a:xfrm>
        </p:grpSpPr>
        <p:sp>
          <p:nvSpPr>
            <p:cNvPr id="22" name="圆角矩形 21"/>
            <p:cNvSpPr/>
            <p:nvPr/>
          </p:nvSpPr>
          <p:spPr>
            <a:xfrm>
              <a:off x="213689" y="835619"/>
              <a:ext cx="1427018" cy="160396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330953" y="1473313"/>
              <a:ext cx="1192493" cy="26543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B</a:t>
              </a:r>
              <a:endParaRPr lang="zh-CN" altLang="en-US" sz="1000" dirty="0"/>
            </a:p>
          </p:txBody>
        </p:sp>
        <p:sp>
          <p:nvSpPr>
            <p:cNvPr id="24" name="圆角矩形 23"/>
            <p:cNvSpPr/>
            <p:nvPr/>
          </p:nvSpPr>
          <p:spPr>
            <a:xfrm>
              <a:off x="330952" y="1833531"/>
              <a:ext cx="1192493" cy="27236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C</a:t>
              </a:r>
              <a:endParaRPr lang="zh-CN" altLang="en-US" sz="1000" dirty="0"/>
            </a:p>
          </p:txBody>
        </p:sp>
        <p:sp>
          <p:nvSpPr>
            <p:cNvPr id="25" name="文本框 24"/>
            <p:cNvSpPr txBox="1"/>
            <p:nvPr/>
          </p:nvSpPr>
          <p:spPr>
            <a:xfrm>
              <a:off x="536189" y="869863"/>
              <a:ext cx="810007" cy="292388"/>
            </a:xfrm>
            <a:prstGeom prst="rect">
              <a:avLst/>
            </a:prstGeom>
            <a:noFill/>
          </p:spPr>
          <p:txBody>
            <a:bodyPr wrap="square" rtlCol="0">
              <a:spAutoFit/>
            </a:bodyPr>
            <a:lstStyle/>
            <a:p>
              <a:r>
                <a:rPr lang="en-US" altLang="zh-CN" dirty="0">
                  <a:solidFill>
                    <a:schemeClr val="bg1"/>
                  </a:solidFill>
                </a:rPr>
                <a:t>Team B</a:t>
              </a:r>
              <a:endParaRPr lang="zh-CN" altLang="en-US" dirty="0">
                <a:solidFill>
                  <a:schemeClr val="bg1"/>
                </a:solidFill>
              </a:endParaRPr>
            </a:p>
          </p:txBody>
        </p:sp>
        <p:sp>
          <p:nvSpPr>
            <p:cNvPr id="26" name="圆角矩形 25"/>
            <p:cNvSpPr/>
            <p:nvPr/>
          </p:nvSpPr>
          <p:spPr>
            <a:xfrm>
              <a:off x="330953" y="1147078"/>
              <a:ext cx="1192493" cy="231449"/>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Creative </a:t>
              </a:r>
              <a:r>
                <a:rPr lang="en-US" altLang="zh-CN" sz="1000" dirty="0"/>
                <a:t>A</a:t>
              </a:r>
              <a:endParaRPr lang="zh-CN" altLang="en-US" sz="1000" dirty="0"/>
            </a:p>
          </p:txBody>
        </p:sp>
      </p:grpSp>
      <p:sp>
        <p:nvSpPr>
          <p:cNvPr id="9" name="矩形 8"/>
          <p:cNvSpPr/>
          <p:nvPr/>
        </p:nvSpPr>
        <p:spPr>
          <a:xfrm>
            <a:off x="603216" y="932873"/>
            <a:ext cx="2444900" cy="276999"/>
          </a:xfrm>
          <a:prstGeom prst="rect">
            <a:avLst/>
          </a:prstGeom>
        </p:spPr>
        <p:txBody>
          <a:bodyPr wrap="none">
            <a:spAutoFit/>
          </a:bodyPr>
          <a:lstStyle/>
          <a:p>
            <a:pPr algn="ctr"/>
            <a:r>
              <a:rPr lang="en-US" altLang="zh-CN" sz="1200" dirty="0">
                <a:solidFill>
                  <a:schemeClr val="bg1"/>
                </a:solidFill>
              </a:rPr>
              <a:t>Performance Marketing Cloud</a:t>
            </a:r>
            <a:endParaRPr lang="zh-CN" altLang="en-US" dirty="0"/>
          </a:p>
        </p:txBody>
      </p:sp>
      <p:cxnSp>
        <p:nvCxnSpPr>
          <p:cNvPr id="29" name="直接连接符 28"/>
          <p:cNvCxnSpPr/>
          <p:nvPr/>
        </p:nvCxnSpPr>
        <p:spPr>
          <a:xfrm>
            <a:off x="1724890" y="1551470"/>
            <a:ext cx="6930" cy="3456948"/>
          </a:xfrm>
          <a:prstGeom prst="line">
            <a:avLst/>
          </a:prstGeom>
          <a:ln w="15875">
            <a:prstDash val="lgDash"/>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310134" y="2873144"/>
            <a:ext cx="1261425" cy="639213"/>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4" name="圆角矩形 33"/>
          <p:cNvSpPr/>
          <p:nvPr/>
        </p:nvSpPr>
        <p:spPr>
          <a:xfrm>
            <a:off x="310134" y="3854522"/>
            <a:ext cx="1261425" cy="826175"/>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5" name="圆角矩形 34"/>
          <p:cNvSpPr/>
          <p:nvPr/>
        </p:nvSpPr>
        <p:spPr>
          <a:xfrm>
            <a:off x="324983" y="1806862"/>
            <a:ext cx="1261425" cy="81377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cxnSp>
        <p:nvCxnSpPr>
          <p:cNvPr id="37" name="直接箭头连接符 36"/>
          <p:cNvCxnSpPr>
            <a:stCxn id="16" idx="1"/>
            <a:endCxn id="35" idx="3"/>
          </p:cNvCxnSpPr>
          <p:nvPr/>
        </p:nvCxnSpPr>
        <p:spPr>
          <a:xfrm flipH="1" flipV="1">
            <a:off x="1586408" y="2213747"/>
            <a:ext cx="396878" cy="64894"/>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6" idx="1"/>
            <a:endCxn id="33" idx="3"/>
          </p:cNvCxnSpPr>
          <p:nvPr/>
        </p:nvCxnSpPr>
        <p:spPr>
          <a:xfrm flipH="1">
            <a:off x="1571559" y="2278641"/>
            <a:ext cx="411727" cy="914110"/>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6" idx="1"/>
            <a:endCxn id="34" idx="3"/>
          </p:cNvCxnSpPr>
          <p:nvPr/>
        </p:nvCxnSpPr>
        <p:spPr>
          <a:xfrm flipH="1">
            <a:off x="1571559" y="2278641"/>
            <a:ext cx="411727" cy="1988969"/>
          </a:xfrm>
          <a:prstGeom prst="straightConnector1">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2" idx="1"/>
            <a:endCxn id="35" idx="3"/>
          </p:cNvCxnSpPr>
          <p:nvPr/>
        </p:nvCxnSpPr>
        <p:spPr>
          <a:xfrm flipH="1" flipV="1">
            <a:off x="1586408" y="2213747"/>
            <a:ext cx="396878" cy="1916337"/>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2" idx="1"/>
            <a:endCxn id="33" idx="3"/>
          </p:cNvCxnSpPr>
          <p:nvPr/>
        </p:nvCxnSpPr>
        <p:spPr>
          <a:xfrm flipH="1" flipV="1">
            <a:off x="1571559" y="3192751"/>
            <a:ext cx="411727" cy="937333"/>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2" idx="1"/>
            <a:endCxn id="34" idx="3"/>
          </p:cNvCxnSpPr>
          <p:nvPr/>
        </p:nvCxnSpPr>
        <p:spPr>
          <a:xfrm flipH="1">
            <a:off x="1571559" y="4130084"/>
            <a:ext cx="411727" cy="137526"/>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4475133" y="748145"/>
            <a:ext cx="1135957" cy="423949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连接符 90"/>
          <p:cNvCxnSpPr>
            <a:stCxn id="16" idx="3"/>
            <a:endCxn id="92" idx="1"/>
          </p:cNvCxnSpPr>
          <p:nvPr/>
        </p:nvCxnSpPr>
        <p:spPr>
          <a:xfrm flipV="1">
            <a:off x="3410304" y="1806861"/>
            <a:ext cx="1210187" cy="471780"/>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4620491" y="1591787"/>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 Site</a:t>
            </a:r>
            <a:endParaRPr lang="zh-CN" altLang="en-US" sz="1000" dirty="0"/>
          </a:p>
        </p:txBody>
      </p:sp>
      <p:sp>
        <p:nvSpPr>
          <p:cNvPr id="94" name="圆角矩形 93"/>
          <p:cNvSpPr/>
          <p:nvPr/>
        </p:nvSpPr>
        <p:spPr>
          <a:xfrm>
            <a:off x="4643015" y="2573285"/>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 Site</a:t>
            </a:r>
            <a:endParaRPr lang="zh-CN" altLang="en-US" sz="1000" dirty="0"/>
          </a:p>
        </p:txBody>
      </p:sp>
      <p:sp>
        <p:nvSpPr>
          <p:cNvPr id="96" name="圆角矩形 95"/>
          <p:cNvSpPr/>
          <p:nvPr/>
        </p:nvSpPr>
        <p:spPr>
          <a:xfrm>
            <a:off x="4620491" y="3489516"/>
            <a:ext cx="872835" cy="430148"/>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C Site</a:t>
            </a:r>
            <a:endParaRPr lang="zh-CN" altLang="en-US" sz="1000" dirty="0"/>
          </a:p>
        </p:txBody>
      </p:sp>
      <p:cxnSp>
        <p:nvCxnSpPr>
          <p:cNvPr id="97" name="直接连接符 96"/>
          <p:cNvCxnSpPr>
            <a:stCxn id="16" idx="3"/>
            <a:endCxn id="94" idx="1"/>
          </p:cNvCxnSpPr>
          <p:nvPr/>
        </p:nvCxnSpPr>
        <p:spPr>
          <a:xfrm>
            <a:off x="3410304" y="2278641"/>
            <a:ext cx="1232711" cy="509718"/>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16" idx="3"/>
            <a:endCxn id="96" idx="1"/>
          </p:cNvCxnSpPr>
          <p:nvPr/>
        </p:nvCxnSpPr>
        <p:spPr>
          <a:xfrm>
            <a:off x="3410304" y="2278641"/>
            <a:ext cx="1210187" cy="1425949"/>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22" idx="3"/>
            <a:endCxn id="92" idx="1"/>
          </p:cNvCxnSpPr>
          <p:nvPr/>
        </p:nvCxnSpPr>
        <p:spPr>
          <a:xfrm flipV="1">
            <a:off x="3410304" y="1806861"/>
            <a:ext cx="1210187" cy="2323223"/>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22" idx="3"/>
            <a:endCxn id="94" idx="1"/>
          </p:cNvCxnSpPr>
          <p:nvPr/>
        </p:nvCxnSpPr>
        <p:spPr>
          <a:xfrm flipV="1">
            <a:off x="3410304" y="2788359"/>
            <a:ext cx="1232711" cy="1341725"/>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22" idx="3"/>
            <a:endCxn id="96" idx="1"/>
          </p:cNvCxnSpPr>
          <p:nvPr/>
        </p:nvCxnSpPr>
        <p:spPr>
          <a:xfrm flipV="1">
            <a:off x="3410304" y="3704590"/>
            <a:ext cx="1210187" cy="425494"/>
          </a:xfrm>
          <a:prstGeom prst="line">
            <a:avLst/>
          </a:prstGeom>
          <a:ln w="15875">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4437788" y="888236"/>
            <a:ext cx="1238240" cy="253916"/>
          </a:xfrm>
          <a:prstGeom prst="rect">
            <a:avLst/>
          </a:prstGeom>
          <a:noFill/>
        </p:spPr>
        <p:txBody>
          <a:bodyPr wrap="square" rtlCol="0">
            <a:spAutoFit/>
          </a:bodyPr>
          <a:lstStyle/>
          <a:p>
            <a:r>
              <a:rPr lang="en-US" altLang="zh-CN" sz="1050" dirty="0">
                <a:solidFill>
                  <a:schemeClr val="bg1"/>
                </a:solidFill>
              </a:rPr>
              <a:t>Commerce End</a:t>
            </a:r>
            <a:endParaRPr lang="zh-CN" altLang="en-US" sz="1050" dirty="0">
              <a:solidFill>
                <a:schemeClr val="bg1"/>
              </a:solidFill>
            </a:endParaRPr>
          </a:p>
        </p:txBody>
      </p:sp>
      <p:sp>
        <p:nvSpPr>
          <p:cNvPr id="114" name="文本框 113"/>
          <p:cNvSpPr txBox="1"/>
          <p:nvPr/>
        </p:nvSpPr>
        <p:spPr>
          <a:xfrm>
            <a:off x="5821386" y="180603"/>
            <a:ext cx="3228109" cy="4962897"/>
          </a:xfrm>
          <a:prstGeom prst="rect">
            <a:avLst/>
          </a:prstGeom>
          <a:noFill/>
        </p:spPr>
        <p:txBody>
          <a:bodyPr wrap="square" rtlCol="0">
            <a:spAutoFit/>
          </a:bodyPr>
          <a:lstStyle/>
          <a:p>
            <a:pPr marL="228600" indent="-228600">
              <a:buAutoNum type="arabicPeriod"/>
            </a:pPr>
            <a:r>
              <a:rPr lang="en-US" altLang="zh-CN" sz="900" dirty="0">
                <a:solidFill>
                  <a:schemeClr val="bg1"/>
                </a:solidFill>
              </a:rPr>
              <a:t>Brand Owner publish a creative  </a:t>
            </a:r>
            <a:r>
              <a:rPr lang="en-US" altLang="zh-CN" sz="900" b="1" dirty="0">
                <a:solidFill>
                  <a:srgbClr val="FFFF00"/>
                </a:solidFill>
              </a:rPr>
              <a:t>request</a:t>
            </a:r>
            <a:r>
              <a:rPr lang="en-US" altLang="zh-CN" sz="900" dirty="0">
                <a:solidFill>
                  <a:schemeClr val="bg1"/>
                </a:solidFill>
              </a:rPr>
              <a:t>.</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Brand Owner filter out several creatives team and launched a sealed </a:t>
            </a:r>
            <a:r>
              <a:rPr lang="en-US" altLang="zh-CN" sz="900" b="1" dirty="0">
                <a:solidFill>
                  <a:srgbClr val="FFFF00"/>
                </a:solidFill>
              </a:rPr>
              <a:t>bid</a:t>
            </a:r>
            <a:r>
              <a:rPr lang="en-US" altLang="zh-CN" sz="900" dirty="0">
                <a:solidFill>
                  <a:schemeClr val="bg1"/>
                </a:solidFill>
              </a:rPr>
              <a:t> invitation to wait for</a:t>
            </a:r>
            <a:r>
              <a:rPr lang="zh-CN" altLang="en-US" sz="900" dirty="0">
                <a:solidFill>
                  <a:schemeClr val="bg1"/>
                </a:solidFill>
              </a:rPr>
              <a:t> </a:t>
            </a:r>
            <a:r>
              <a:rPr lang="en-US" altLang="zh-CN" sz="900" dirty="0">
                <a:solidFill>
                  <a:schemeClr val="bg1"/>
                </a:solidFill>
              </a:rPr>
              <a:t>creatives team giving design </a:t>
            </a:r>
            <a:r>
              <a:rPr lang="en-US" altLang="zh-CN" sz="900" b="1" dirty="0">
                <a:solidFill>
                  <a:srgbClr val="FF99CC"/>
                </a:solidFill>
              </a:rPr>
              <a:t>sample, pricing, estimated deadline </a:t>
            </a:r>
            <a:r>
              <a:rPr lang="en-US" altLang="zh-CN" sz="900" dirty="0">
                <a:solidFill>
                  <a:schemeClr val="bg1"/>
                </a:solidFill>
              </a:rPr>
              <a:t>and</a:t>
            </a:r>
            <a:r>
              <a:rPr lang="en-US" altLang="zh-CN" sz="900" b="1" dirty="0">
                <a:solidFill>
                  <a:srgbClr val="FF99CC"/>
                </a:solidFill>
              </a:rPr>
              <a:t> </a:t>
            </a:r>
            <a:r>
              <a:rPr lang="en-US" altLang="zh-CN" sz="900" dirty="0">
                <a:solidFill>
                  <a:schemeClr val="bg1"/>
                </a:solidFill>
              </a:rPr>
              <a:t>etc.</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creatives teams accept bid invitation and complete replying, brand owner </a:t>
            </a:r>
            <a:r>
              <a:rPr lang="en-US" altLang="zh-CN" sz="900" b="1" dirty="0">
                <a:solidFill>
                  <a:srgbClr val="FFFF00"/>
                </a:solidFill>
              </a:rPr>
              <a:t>contract</a:t>
            </a:r>
            <a:r>
              <a:rPr lang="en-US" altLang="zh-CN" sz="900" dirty="0">
                <a:solidFill>
                  <a:schemeClr val="bg1"/>
                </a:solidFill>
              </a:rPr>
              <a:t> with the best team according to bid info they gives and even the history performance and assessment before.</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After contract signed, creative team complete production and upload workouts to cloud. </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If brand owner want to dispatch creatives to channels, he or she could get down a creative file and </a:t>
            </a:r>
            <a:r>
              <a:rPr lang="en-US" altLang="zh-CN" sz="900" b="1" dirty="0">
                <a:solidFill>
                  <a:srgbClr val="FFFF00"/>
                </a:solidFill>
              </a:rPr>
              <a:t>tracking links </a:t>
            </a:r>
            <a:r>
              <a:rPr lang="en-US" altLang="zh-CN" sz="900" dirty="0">
                <a:solidFill>
                  <a:schemeClr val="bg1"/>
                </a:solidFill>
              </a:rPr>
              <a:t>which is led to destination sites and put these file and links combined together to channels.</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We </a:t>
            </a:r>
            <a:r>
              <a:rPr lang="en-US" altLang="zh-CN" sz="900" b="1" dirty="0">
                <a:solidFill>
                  <a:srgbClr val="FFFF00"/>
                </a:solidFill>
              </a:rPr>
              <a:t>track</a:t>
            </a:r>
            <a:r>
              <a:rPr lang="en-US" altLang="zh-CN" sz="900" dirty="0">
                <a:solidFill>
                  <a:schemeClr val="bg1"/>
                </a:solidFill>
              </a:rPr>
              <a:t> the touching data including </a:t>
            </a:r>
            <a:r>
              <a:rPr lang="en-US" altLang="zh-CN" sz="900" b="1" dirty="0">
                <a:solidFill>
                  <a:srgbClr val="FFFF00"/>
                </a:solidFill>
              </a:rPr>
              <a:t>who touches the ads</a:t>
            </a:r>
            <a:r>
              <a:rPr lang="en-US" altLang="zh-CN" sz="900" dirty="0">
                <a:solidFill>
                  <a:schemeClr val="bg1"/>
                </a:solidFill>
              </a:rPr>
              <a:t>, </a:t>
            </a:r>
            <a:r>
              <a:rPr lang="en-US" altLang="zh-CN" sz="900" b="1" dirty="0">
                <a:solidFill>
                  <a:srgbClr val="FFFF00"/>
                </a:solidFill>
              </a:rPr>
              <a:t>the ads creative team</a:t>
            </a:r>
            <a:r>
              <a:rPr lang="en-US" altLang="zh-CN" sz="900" dirty="0">
                <a:solidFill>
                  <a:schemeClr val="bg1"/>
                </a:solidFill>
              </a:rPr>
              <a:t>, </a:t>
            </a:r>
            <a:r>
              <a:rPr lang="en-US" altLang="zh-CN" sz="900" b="1" dirty="0">
                <a:solidFill>
                  <a:srgbClr val="FFFF00"/>
                </a:solidFill>
              </a:rPr>
              <a:t>the order info </a:t>
            </a:r>
            <a:r>
              <a:rPr lang="en-US" altLang="zh-CN" sz="900" dirty="0">
                <a:solidFill>
                  <a:schemeClr val="bg1"/>
                </a:solidFill>
              </a:rPr>
              <a:t>and then process the data to assess the creative team performance in current creative request for the reference in next </a:t>
            </a:r>
            <a:r>
              <a:rPr lang="en-US" altLang="zh-CN" sz="900" dirty="0" smtClean="0">
                <a:solidFill>
                  <a:schemeClr val="bg1"/>
                </a:solidFill>
              </a:rPr>
              <a:t>contract or </a:t>
            </a:r>
            <a:r>
              <a:rPr lang="en-US" altLang="zh-CN" sz="900" dirty="0">
                <a:solidFill>
                  <a:schemeClr val="bg1"/>
                </a:solidFill>
              </a:rPr>
              <a:t>new brand owner to check and tag </a:t>
            </a:r>
            <a:r>
              <a:rPr lang="en-US" altLang="zh-CN" sz="900" dirty="0" smtClean="0">
                <a:solidFill>
                  <a:schemeClr val="bg1"/>
                </a:solidFill>
              </a:rPr>
              <a:t>the </a:t>
            </a:r>
            <a:r>
              <a:rPr lang="en-US" altLang="zh-CN" sz="900" dirty="0">
                <a:solidFill>
                  <a:schemeClr val="bg1"/>
                </a:solidFill>
              </a:rPr>
              <a:t>Creative team for easy search.</a:t>
            </a:r>
          </a:p>
          <a:p>
            <a:pPr marL="228600" indent="-228600">
              <a:buAutoNum type="arabicPeriod"/>
            </a:pPr>
            <a:endParaRPr lang="en-US" altLang="zh-CN" sz="900" dirty="0">
              <a:solidFill>
                <a:schemeClr val="bg1"/>
              </a:solidFill>
            </a:endParaRPr>
          </a:p>
          <a:p>
            <a:pPr marL="228600" indent="-228600">
              <a:buAutoNum type="arabicPeriod"/>
            </a:pPr>
            <a:r>
              <a:rPr lang="en-US" altLang="zh-CN" sz="900" dirty="0">
                <a:solidFill>
                  <a:schemeClr val="bg1"/>
                </a:solidFill>
              </a:rPr>
              <a:t>The platform will take the funds from brand owner temporary and pay to the creative teams after the contract closed .We </a:t>
            </a:r>
            <a:r>
              <a:rPr lang="en-US" altLang="zh-CN" sz="900" b="1" dirty="0">
                <a:solidFill>
                  <a:srgbClr val="FFFF00"/>
                </a:solidFill>
              </a:rPr>
              <a:t>get percentage up</a:t>
            </a:r>
            <a:r>
              <a:rPr lang="en-US" altLang="zh-CN" sz="900" dirty="0">
                <a:solidFill>
                  <a:schemeClr val="bg1"/>
                </a:solidFill>
              </a:rPr>
              <a:t> for the platform service </a:t>
            </a:r>
            <a:r>
              <a:rPr lang="en-US" altLang="zh-CN" sz="900" b="1" dirty="0">
                <a:solidFill>
                  <a:srgbClr val="FFFF00"/>
                </a:solidFill>
              </a:rPr>
              <a:t>from the request contract </a:t>
            </a:r>
            <a:r>
              <a:rPr lang="en-US" altLang="zh-CN" sz="900" dirty="0">
                <a:solidFill>
                  <a:schemeClr val="bg1"/>
                </a:solidFill>
              </a:rPr>
              <a:t>between creative team and brand owner.</a:t>
            </a:r>
            <a:endParaRPr lang="en-US" altLang="zh-CN" sz="1050" dirty="0">
              <a:solidFill>
                <a:schemeClr val="bg1"/>
              </a:solidFill>
            </a:endParaRPr>
          </a:p>
          <a:p>
            <a:pPr marL="228600" indent="-228600">
              <a:buAutoNum type="arabicPeriod"/>
            </a:pPr>
            <a:endParaRPr lang="en-US" altLang="zh-CN" sz="1050" dirty="0">
              <a:solidFill>
                <a:schemeClr val="bg1"/>
              </a:solidFill>
            </a:endParaRPr>
          </a:p>
        </p:txBody>
      </p:sp>
      <p:sp>
        <p:nvSpPr>
          <p:cNvPr id="118" name="右箭头 117"/>
          <p:cNvSpPr/>
          <p:nvPr/>
        </p:nvSpPr>
        <p:spPr>
          <a:xfrm rot="10800000">
            <a:off x="3466338" y="4196858"/>
            <a:ext cx="1350679" cy="422563"/>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文本框 118"/>
          <p:cNvSpPr txBox="1"/>
          <p:nvPr/>
        </p:nvSpPr>
        <p:spPr>
          <a:xfrm>
            <a:off x="3378928" y="4312241"/>
            <a:ext cx="1663716" cy="184666"/>
          </a:xfrm>
          <a:prstGeom prst="rect">
            <a:avLst/>
          </a:prstGeom>
          <a:noFill/>
        </p:spPr>
        <p:txBody>
          <a:bodyPr wrap="square" rtlCol="0">
            <a:spAutoFit/>
          </a:bodyPr>
          <a:lstStyle/>
          <a:p>
            <a:pPr algn="ctr"/>
            <a:r>
              <a:rPr lang="en-US" altLang="zh-CN" sz="600" dirty="0">
                <a:solidFill>
                  <a:schemeClr val="bg1"/>
                </a:solidFill>
              </a:rPr>
              <a:t>Creative Data Flow Interface</a:t>
            </a:r>
            <a:endParaRPr lang="zh-CN" altLang="en-US" sz="600" dirty="0">
              <a:solidFill>
                <a:schemeClr val="bg1"/>
              </a:solidFill>
            </a:endParaRPr>
          </a:p>
        </p:txBody>
      </p:sp>
      <p:sp>
        <p:nvSpPr>
          <p:cNvPr id="120" name="右箭头 119"/>
          <p:cNvSpPr/>
          <p:nvPr/>
        </p:nvSpPr>
        <p:spPr>
          <a:xfrm>
            <a:off x="3293042" y="1229128"/>
            <a:ext cx="1717964" cy="358427"/>
          </a:xfrm>
          <a:prstGeom prst="right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a:off x="3301860" y="1289508"/>
            <a:ext cx="1515158" cy="215444"/>
          </a:xfrm>
          <a:prstGeom prst="rect">
            <a:avLst/>
          </a:prstGeom>
        </p:spPr>
        <p:txBody>
          <a:bodyPr wrap="none">
            <a:spAutoFit/>
          </a:bodyPr>
          <a:lstStyle/>
          <a:p>
            <a:pPr algn="ctr"/>
            <a:r>
              <a:rPr lang="en-US" altLang="zh-CN" sz="800" dirty="0">
                <a:solidFill>
                  <a:schemeClr val="bg1"/>
                </a:solidFill>
              </a:rPr>
              <a:t>Creative Delivery Interface</a:t>
            </a:r>
            <a:endParaRPr lang="zh-CN" altLang="en-US" sz="800" dirty="0">
              <a:solidFill>
                <a:schemeClr val="bg1"/>
              </a:solidFill>
            </a:endParaRPr>
          </a:p>
        </p:txBody>
      </p:sp>
      <p:sp>
        <p:nvSpPr>
          <p:cNvPr id="132" name="矩形 131"/>
          <p:cNvSpPr/>
          <p:nvPr/>
        </p:nvSpPr>
        <p:spPr>
          <a:xfrm>
            <a:off x="382584" y="1879003"/>
            <a:ext cx="1220206" cy="261610"/>
          </a:xfrm>
          <a:prstGeom prst="rect">
            <a:avLst/>
          </a:prstGeom>
        </p:spPr>
        <p:txBody>
          <a:bodyPr wrap="none">
            <a:spAutoFit/>
          </a:bodyPr>
          <a:lstStyle/>
          <a:p>
            <a:pPr algn="ctr"/>
            <a:r>
              <a:rPr lang="en-US" altLang="zh-CN" sz="1050" dirty="0">
                <a:solidFill>
                  <a:schemeClr val="bg1"/>
                </a:solidFill>
              </a:rPr>
              <a:t>Brand Owner A</a:t>
            </a:r>
            <a:endParaRPr lang="zh-CN" altLang="en-US" sz="1050" dirty="0">
              <a:solidFill>
                <a:schemeClr val="bg1"/>
              </a:solidFill>
            </a:endParaRPr>
          </a:p>
        </p:txBody>
      </p:sp>
      <p:sp>
        <p:nvSpPr>
          <p:cNvPr id="134" name="矩形 133"/>
          <p:cNvSpPr/>
          <p:nvPr/>
        </p:nvSpPr>
        <p:spPr>
          <a:xfrm>
            <a:off x="380057" y="3074185"/>
            <a:ext cx="1151277" cy="253916"/>
          </a:xfrm>
          <a:prstGeom prst="rect">
            <a:avLst/>
          </a:prstGeom>
        </p:spPr>
        <p:txBody>
          <a:bodyPr wrap="none">
            <a:spAutoFit/>
          </a:bodyPr>
          <a:lstStyle/>
          <a:p>
            <a:pPr algn="ctr"/>
            <a:r>
              <a:rPr lang="en-US" altLang="zh-CN" sz="1050" dirty="0">
                <a:solidFill>
                  <a:schemeClr val="bg1"/>
                </a:solidFill>
              </a:rPr>
              <a:t>Brand Owner B</a:t>
            </a:r>
            <a:endParaRPr lang="zh-CN" altLang="en-US" sz="1050" dirty="0">
              <a:solidFill>
                <a:schemeClr val="bg1"/>
              </a:solidFill>
            </a:endParaRPr>
          </a:p>
        </p:txBody>
      </p:sp>
      <p:sp>
        <p:nvSpPr>
          <p:cNvPr id="135" name="文本框 134"/>
          <p:cNvSpPr txBox="1"/>
          <p:nvPr/>
        </p:nvSpPr>
        <p:spPr>
          <a:xfrm>
            <a:off x="2118068" y="2758338"/>
            <a:ext cx="1227298"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4.9</a:t>
            </a:r>
          </a:p>
          <a:p>
            <a:pPr marL="171450" indent="-171450">
              <a:buFont typeface="Arial" panose="020B0604020202020204" pitchFamily="34" charset="0"/>
              <a:buChar char="•"/>
            </a:pPr>
            <a:r>
              <a:rPr lang="en-US" altLang="zh-CN" sz="800" dirty="0">
                <a:solidFill>
                  <a:schemeClr val="bg1"/>
                </a:solidFill>
              </a:rPr>
              <a:t>Tag: Simple Style</a:t>
            </a:r>
            <a:endParaRPr lang="zh-CN" altLang="en-US" sz="1050" dirty="0">
              <a:solidFill>
                <a:schemeClr val="bg1"/>
              </a:solidFill>
            </a:endParaRPr>
          </a:p>
        </p:txBody>
      </p:sp>
      <p:sp>
        <p:nvSpPr>
          <p:cNvPr id="136" name="矩形 135"/>
          <p:cNvSpPr/>
          <p:nvPr/>
        </p:nvSpPr>
        <p:spPr>
          <a:xfrm>
            <a:off x="354963" y="4199055"/>
            <a:ext cx="1183337" cy="253916"/>
          </a:xfrm>
          <a:prstGeom prst="rect">
            <a:avLst/>
          </a:prstGeom>
        </p:spPr>
        <p:txBody>
          <a:bodyPr wrap="none">
            <a:spAutoFit/>
          </a:bodyPr>
          <a:lstStyle/>
          <a:p>
            <a:pPr algn="ctr"/>
            <a:r>
              <a:rPr lang="en-US" altLang="zh-CN" sz="1050" dirty="0">
                <a:solidFill>
                  <a:schemeClr val="bg1"/>
                </a:solidFill>
              </a:rPr>
              <a:t>Brand Owner C</a:t>
            </a:r>
            <a:endParaRPr lang="zh-CN" altLang="en-US" sz="1050" dirty="0">
              <a:solidFill>
                <a:schemeClr val="bg1"/>
              </a:solidFill>
            </a:endParaRPr>
          </a:p>
        </p:txBody>
      </p:sp>
      <p:sp>
        <p:nvSpPr>
          <p:cNvPr id="137" name="文本框 136"/>
          <p:cNvSpPr txBox="1"/>
          <p:nvPr/>
        </p:nvSpPr>
        <p:spPr>
          <a:xfrm>
            <a:off x="2100549" y="4617963"/>
            <a:ext cx="1484115" cy="338554"/>
          </a:xfrm>
          <a:prstGeom prst="rect">
            <a:avLst/>
          </a:prstGeom>
          <a:noFill/>
        </p:spPr>
        <p:txBody>
          <a:bodyPr wrap="square" rtlCol="0">
            <a:spAutoFit/>
          </a:bodyPr>
          <a:lstStyle/>
          <a:p>
            <a:pPr marL="171450" indent="-171450">
              <a:buFont typeface="Arial" panose="020B0604020202020204" pitchFamily="34" charset="0"/>
              <a:buChar char="•"/>
            </a:pPr>
            <a:r>
              <a:rPr lang="en-US" altLang="zh-CN" sz="800" dirty="0">
                <a:solidFill>
                  <a:schemeClr val="bg1"/>
                </a:solidFill>
              </a:rPr>
              <a:t>Score: 4.7</a:t>
            </a:r>
          </a:p>
          <a:p>
            <a:pPr marL="171450" indent="-171450">
              <a:buFont typeface="Arial" panose="020B0604020202020204" pitchFamily="34" charset="0"/>
              <a:buChar char="•"/>
            </a:pPr>
            <a:r>
              <a:rPr lang="en-US" altLang="zh-CN" sz="800" dirty="0">
                <a:solidFill>
                  <a:schemeClr val="bg1"/>
                </a:solidFill>
              </a:rPr>
              <a:t>Tag: Chinese Style</a:t>
            </a:r>
            <a:endParaRPr lang="zh-CN" altLang="en-US" sz="1050" dirty="0">
              <a:solidFill>
                <a:schemeClr val="bg1"/>
              </a:solidFill>
            </a:endParaRPr>
          </a:p>
        </p:txBody>
      </p:sp>
    </p:spTree>
    <p:extLst>
      <p:ext uri="{BB962C8B-B14F-4D97-AF65-F5344CB8AC3E}">
        <p14:creationId xmlns:p14="http://schemas.microsoft.com/office/powerpoint/2010/main" val="218693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7"/>
          <p:cNvSpPr txBox="1">
            <a:spLocks noChangeArrowheads="1"/>
          </p:cNvSpPr>
          <p:nvPr/>
        </p:nvSpPr>
        <p:spPr bwMode="auto">
          <a:xfrm>
            <a:off x="1384300" y="2482850"/>
            <a:ext cx="6375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6600" dirty="0">
                <a:solidFill>
                  <a:schemeClr val="bg2"/>
                </a:solidFill>
                <a:latin typeface="Agency FB" pitchFamily="34" charset="0"/>
              </a:rPr>
              <a:t>THANK YOU</a:t>
            </a:r>
            <a:endParaRPr lang="zh-CN" altLang="en-US" sz="6600" dirty="0">
              <a:solidFill>
                <a:schemeClr val="bg2"/>
              </a:solidFill>
              <a:latin typeface="Agency FB" pitchFamily="34" charset="0"/>
            </a:endParaRPr>
          </a:p>
        </p:txBody>
      </p:sp>
      <p:grpSp>
        <p:nvGrpSpPr>
          <p:cNvPr id="30730" name="组合 18"/>
          <p:cNvGrpSpPr>
            <a:grpSpLocks/>
          </p:cNvGrpSpPr>
          <p:nvPr/>
        </p:nvGrpSpPr>
        <p:grpSpPr bwMode="auto">
          <a:xfrm>
            <a:off x="3527425" y="3795713"/>
            <a:ext cx="2089150" cy="446087"/>
            <a:chOff x="4703806" y="3847070"/>
            <a:chExt cx="2784389" cy="593124"/>
          </a:xfrm>
        </p:grpSpPr>
        <p:sp>
          <p:nvSpPr>
            <p:cNvPr id="20" name="矩形 19"/>
            <p:cNvSpPr/>
            <p:nvPr/>
          </p:nvSpPr>
          <p:spPr>
            <a:xfrm>
              <a:off x="4703806" y="3847070"/>
              <a:ext cx="2784389" cy="593124"/>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21" name="等腰三角形 20"/>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sp>
          <p:nvSpPr>
            <p:cNvPr id="30734" name="文本框 21"/>
            <p:cNvSpPr txBox="1">
              <a:spLocks noChangeArrowheads="1"/>
            </p:cNvSpPr>
            <p:nvPr/>
          </p:nvSpPr>
          <p:spPr bwMode="auto">
            <a:xfrm>
              <a:off x="5544866" y="3881309"/>
              <a:ext cx="19111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r>
                <a:rPr lang="en-US" altLang="zh-CN" sz="2100" dirty="0">
                  <a:solidFill>
                    <a:schemeClr val="bg2"/>
                  </a:solidFill>
                  <a:latin typeface="Agency FB" pitchFamily="34" charset="0"/>
                </a:rPr>
                <a:t>David Ding</a:t>
              </a:r>
              <a:endParaRPr lang="zh-CN" altLang="en-US" sz="2100" dirty="0">
                <a:solidFill>
                  <a:schemeClr val="bg2"/>
                </a:solidFill>
                <a:latin typeface="Agency FB" pitchFamily="34" charset="0"/>
              </a:endParaRPr>
            </a:p>
          </p:txBody>
        </p:sp>
      </p:grpSp>
      <p:sp>
        <p:nvSpPr>
          <p:cNvPr id="23" name="任意多边形 22"/>
          <p:cNvSpPr>
            <a:spLocks noChangeAspect="1"/>
          </p:cNvSpPr>
          <p:nvPr/>
        </p:nvSpPr>
        <p:spPr>
          <a:xfrm>
            <a:off x="4368800" y="465137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013"/>
          </a:p>
        </p:txBody>
      </p:sp>
      <p:grpSp>
        <p:nvGrpSpPr>
          <p:cNvPr id="2" name="组合 1"/>
          <p:cNvGrpSpPr/>
          <p:nvPr/>
        </p:nvGrpSpPr>
        <p:grpSpPr>
          <a:xfrm>
            <a:off x="1679795" y="1002366"/>
            <a:ext cx="5784410" cy="1364597"/>
            <a:chOff x="1476595" y="1002366"/>
            <a:chExt cx="5784410" cy="1364597"/>
          </a:xfrm>
        </p:grpSpPr>
        <p:sp>
          <p:nvSpPr>
            <p:cNvPr id="25" name="矩形 24"/>
            <p:cNvSpPr/>
            <p:nvPr/>
          </p:nvSpPr>
          <p:spPr>
            <a:xfrm>
              <a:off x="1476595" y="1002366"/>
              <a:ext cx="5784410" cy="1364597"/>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26" name="矩形 25"/>
            <p:cNvSpPr/>
            <p:nvPr/>
          </p:nvSpPr>
          <p:spPr>
            <a:xfrm>
              <a:off x="1619616" y="1173662"/>
              <a:ext cx="5498364" cy="1015663"/>
            </a:xfrm>
            <a:prstGeom prst="rect">
              <a:avLst/>
            </a:prstGeom>
            <a:noFill/>
          </p:spPr>
          <p:txBody>
            <a:bodyPr wrap="none" lIns="91440" tIns="45720" rIns="91440" bIns="45720">
              <a:spAutoFit/>
            </a:bodyPr>
            <a:lstStyle/>
            <a:p>
              <a:pPr algn="ctr"/>
              <a:r>
                <a:rPr lang="en-US" altLang="zh-CN" sz="6000" b="0" cap="none" spc="0" dirty="0" smtClean="0">
                  <a:ln w="0"/>
                  <a:solidFill>
                    <a:schemeClr val="accent1"/>
                  </a:solidFill>
                  <a:effectLst>
                    <a:outerShdw blurRad="38100" dist="25400" dir="5400000" algn="ctr" rotWithShape="0">
                      <a:srgbClr val="6E747A">
                        <a:alpha val="43000"/>
                      </a:srgbClr>
                    </a:outerShdw>
                  </a:effectLst>
                  <a:latin typeface="Impact" panose="020B0806030902050204" pitchFamily="34" charset="0"/>
                </a:rPr>
                <a:t>Meet </a:t>
              </a:r>
              <a:r>
                <a:rPr lang="en-US" altLang="zh-CN" sz="60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rPr>
                <a:t>With </a:t>
              </a:r>
              <a:r>
                <a:rPr lang="en-US" altLang="zh-CN" sz="6000" b="0" cap="none" spc="0" dirty="0" smtClean="0">
                  <a:ln w="0"/>
                  <a:solidFill>
                    <a:schemeClr val="accent1"/>
                  </a:solidFill>
                  <a:effectLst>
                    <a:outerShdw blurRad="38100" dist="25400" dir="5400000" algn="ctr" rotWithShape="0">
                      <a:srgbClr val="6E747A">
                        <a:alpha val="43000"/>
                      </a:srgbClr>
                    </a:outerShdw>
                  </a:effectLst>
                  <a:latin typeface="Impact" panose="020B0806030902050204" pitchFamily="34" charset="0"/>
                </a:rPr>
                <a:t>Tezign</a:t>
              </a:r>
              <a:endParaRPr lang="zh-CN" altLang="en-US" sz="6000" b="0" cap="none" spc="0" dirty="0">
                <a:ln w="0"/>
                <a:solidFill>
                  <a:schemeClr val="accent1"/>
                </a:solidFill>
                <a:effectLst>
                  <a:outerShdw blurRad="38100" dist="25400" dir="5400000" algn="ctr" rotWithShape="0">
                    <a:srgbClr val="6E747A">
                      <a:alpha val="43000"/>
                    </a:srgbClr>
                  </a:outerShdw>
                </a:effectLst>
                <a:latin typeface="Impact" panose="020B0806030902050204" pitchFamily="34" charset="0"/>
              </a:endParaRPr>
            </a:p>
          </p:txBody>
        </p:sp>
      </p:grpSp>
    </p:spTree>
    <p:extLst>
      <p:ext uri="{BB962C8B-B14F-4D97-AF65-F5344CB8AC3E}">
        <p14:creationId xmlns:p14="http://schemas.microsoft.com/office/powerpoint/2010/main" val="2341039166"/>
      </p:ext>
    </p:extLst>
  </p:cSld>
  <p:clrMapOvr>
    <a:masterClrMapping/>
  </p:clrMapOvr>
  <p:transition spd="slow" advClick="0" advTm="665">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646" y="806787"/>
            <a:ext cx="1228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6"/>
          <p:cNvPicPr>
            <a:picLocks noChangeAspect="1" noChangeArrowheads="1"/>
          </p:cNvPicPr>
          <p:nvPr/>
        </p:nvPicPr>
        <p:blipFill>
          <a:blip r:embed="rId4">
            <a:extLst>
              <a:ext uri="{28A0092B-C50C-407E-A947-70E740481C1C}">
                <a14:useLocalDpi xmlns:a14="http://schemas.microsoft.com/office/drawing/2010/main" val="0"/>
              </a:ext>
            </a:extLst>
          </a:blip>
          <a:srcRect r="7535"/>
          <a:stretch>
            <a:fillRect/>
          </a:stretch>
        </p:blipFill>
        <p:spPr bwMode="auto">
          <a:xfrm>
            <a:off x="900692" y="2043643"/>
            <a:ext cx="12350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7"/>
          <p:cNvPicPr>
            <a:picLocks noChangeAspect="1" noChangeArrowheads="1"/>
          </p:cNvPicPr>
          <p:nvPr/>
        </p:nvPicPr>
        <p:blipFill>
          <a:blip r:embed="rId5">
            <a:extLst>
              <a:ext uri="{28A0092B-C50C-407E-A947-70E740481C1C}">
                <a14:useLocalDpi xmlns:a14="http://schemas.microsoft.com/office/drawing/2010/main" val="0"/>
              </a:ext>
            </a:extLst>
          </a:blip>
          <a:srcRect l="6564" r="7132"/>
          <a:stretch>
            <a:fillRect/>
          </a:stretch>
        </p:blipFill>
        <p:spPr bwMode="auto">
          <a:xfrm>
            <a:off x="3370263" y="3268663"/>
            <a:ext cx="122396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45"/>
          <p:cNvSpPr>
            <a:spLocks noChangeArrowheads="1"/>
          </p:cNvSpPr>
          <p:nvPr/>
        </p:nvSpPr>
        <p:spPr bwMode="auto">
          <a:xfrm>
            <a:off x="501650" y="487363"/>
            <a:ext cx="2286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ctr" eaLnBrk="1" hangingPunct="1"/>
            <a:r>
              <a:rPr lang="en-US" altLang="zh-CN" sz="2800" dirty="0">
                <a:solidFill>
                  <a:srgbClr val="F2F2F2"/>
                </a:solidFill>
                <a:ea typeface="Arial Unicode MS" pitchFamily="34" charset="-122"/>
                <a:cs typeface="Arial Unicode MS" pitchFamily="34" charset="-122"/>
                <a:sym typeface="微软雅黑" pitchFamily="34" charset="-122"/>
              </a:rPr>
              <a:t>CONTENTS</a:t>
            </a:r>
            <a:endParaRPr lang="zh-CN" altLang="en-US" sz="2800" dirty="0">
              <a:solidFill>
                <a:srgbClr val="F2F2F2"/>
              </a:solidFill>
              <a:ea typeface="Arial Unicode MS" pitchFamily="34" charset="-122"/>
              <a:cs typeface="Arial Unicode MS" pitchFamily="34" charset="-122"/>
              <a:sym typeface="微软雅黑" pitchFamily="34" charset="-122"/>
            </a:endParaRPr>
          </a:p>
        </p:txBody>
      </p:sp>
      <p:grpSp>
        <p:nvGrpSpPr>
          <p:cNvPr id="2" name="组合 1"/>
          <p:cNvGrpSpPr>
            <a:grpSpLocks/>
          </p:cNvGrpSpPr>
          <p:nvPr/>
        </p:nvGrpSpPr>
        <p:grpSpPr bwMode="auto">
          <a:xfrm>
            <a:off x="2140000" y="2041524"/>
            <a:ext cx="1227137" cy="1227137"/>
            <a:chOff x="3169166" y="2457450"/>
            <a:chExt cx="1638221" cy="1638300"/>
          </a:xfrm>
        </p:grpSpPr>
        <p:sp>
          <p:nvSpPr>
            <p:cNvPr id="33" name="矩形 4"/>
            <p:cNvSpPr>
              <a:spLocks noChangeArrowheads="1"/>
            </p:cNvSpPr>
            <p:nvPr/>
          </p:nvSpPr>
          <p:spPr bwMode="auto">
            <a:xfrm>
              <a:off x="3169166" y="2457450"/>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57" name="文本框 42"/>
            <p:cNvSpPr>
              <a:spLocks noChangeArrowheads="1"/>
            </p:cNvSpPr>
            <p:nvPr/>
          </p:nvSpPr>
          <p:spPr bwMode="auto">
            <a:xfrm>
              <a:off x="3191379" y="3423127"/>
              <a:ext cx="1558199"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3.Nowadays Trends</a:t>
              </a:r>
              <a:endParaRPr lang="zh-CN" altLang="en-US" sz="1274" dirty="0">
                <a:solidFill>
                  <a:schemeClr val="bg1">
                    <a:lumMod val="95000"/>
                  </a:schemeClr>
                </a:solidFill>
                <a:ea typeface="+mn-ea"/>
                <a:sym typeface="微软雅黑" pitchFamily="34" charset="-122"/>
              </a:endParaRPr>
            </a:p>
          </p:txBody>
        </p:sp>
      </p:grpSp>
      <p:grpSp>
        <p:nvGrpSpPr>
          <p:cNvPr id="3" name="组合 2"/>
          <p:cNvGrpSpPr>
            <a:grpSpLocks/>
          </p:cNvGrpSpPr>
          <p:nvPr/>
        </p:nvGrpSpPr>
        <p:grpSpPr bwMode="auto">
          <a:xfrm>
            <a:off x="4589465" y="2048457"/>
            <a:ext cx="1237906" cy="1227138"/>
            <a:chOff x="4801501" y="2457449"/>
            <a:chExt cx="1643511" cy="1638300"/>
          </a:xfrm>
        </p:grpSpPr>
        <p:sp>
          <p:nvSpPr>
            <p:cNvPr id="34" name="矩形 5"/>
            <p:cNvSpPr>
              <a:spLocks noChangeArrowheads="1"/>
            </p:cNvSpPr>
            <p:nvPr/>
          </p:nvSpPr>
          <p:spPr bwMode="auto">
            <a:xfrm>
              <a:off x="4806791" y="2457449"/>
              <a:ext cx="1638221" cy="1638300"/>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68" name="Freeform 8"/>
            <p:cNvSpPr>
              <a:spLocks noEditPoints="1"/>
            </p:cNvSpPr>
            <p:nvPr/>
          </p:nvSpPr>
          <p:spPr bwMode="auto">
            <a:xfrm>
              <a:off x="5208939" y="2749928"/>
              <a:ext cx="776780" cy="68032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9" name="文本框 42"/>
            <p:cNvSpPr>
              <a:spLocks noChangeArrowheads="1"/>
            </p:cNvSpPr>
            <p:nvPr/>
          </p:nvSpPr>
          <p:spPr bwMode="auto">
            <a:xfrm>
              <a:off x="4801501" y="3376007"/>
              <a:ext cx="1570275" cy="64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2.Traditional Ways </a:t>
              </a:r>
              <a:endParaRPr lang="zh-CN" altLang="en-US" sz="1274" dirty="0">
                <a:solidFill>
                  <a:schemeClr val="bg1">
                    <a:lumMod val="95000"/>
                  </a:schemeClr>
                </a:solidFill>
                <a:ea typeface="+mn-ea"/>
                <a:sym typeface="微软雅黑" pitchFamily="34" charset="-122"/>
              </a:endParaRPr>
            </a:p>
          </p:txBody>
        </p:sp>
      </p:grpSp>
      <p:grpSp>
        <p:nvGrpSpPr>
          <p:cNvPr id="4" name="组合 3"/>
          <p:cNvGrpSpPr>
            <a:grpSpLocks/>
          </p:cNvGrpSpPr>
          <p:nvPr/>
        </p:nvGrpSpPr>
        <p:grpSpPr bwMode="auto">
          <a:xfrm>
            <a:off x="5666509" y="808567"/>
            <a:ext cx="1488354" cy="1228725"/>
            <a:chOff x="7872406" y="813506"/>
            <a:chExt cx="1984376" cy="1638300"/>
          </a:xfrm>
        </p:grpSpPr>
        <p:sp>
          <p:nvSpPr>
            <p:cNvPr id="40" name="矩形 21"/>
            <p:cNvSpPr>
              <a:spLocks noChangeArrowheads="1"/>
            </p:cNvSpPr>
            <p:nvPr/>
          </p:nvSpPr>
          <p:spPr bwMode="auto">
            <a:xfrm>
              <a:off x="8091567" y="813506"/>
              <a:ext cx="1638221" cy="1638300"/>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78" name="文本框 42"/>
            <p:cNvSpPr>
              <a:spLocks noChangeArrowheads="1"/>
            </p:cNvSpPr>
            <p:nvPr/>
          </p:nvSpPr>
          <p:spPr bwMode="auto">
            <a:xfrm>
              <a:off x="7872406" y="1979083"/>
              <a:ext cx="1984376" cy="38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1.Start and Go</a:t>
              </a:r>
              <a:endParaRPr lang="zh-CN" altLang="en-US" sz="1274" dirty="0">
                <a:solidFill>
                  <a:schemeClr val="bg1">
                    <a:lumMod val="95000"/>
                  </a:schemeClr>
                </a:solidFill>
                <a:ea typeface="+mn-ea"/>
                <a:sym typeface="微软雅黑" pitchFamily="34" charset="-122"/>
              </a:endParaRPr>
            </a:p>
          </p:txBody>
        </p:sp>
      </p:grpSp>
      <p:grpSp>
        <p:nvGrpSpPr>
          <p:cNvPr id="5" name="组合 4"/>
          <p:cNvGrpSpPr>
            <a:grpSpLocks/>
          </p:cNvGrpSpPr>
          <p:nvPr/>
        </p:nvGrpSpPr>
        <p:grpSpPr bwMode="auto">
          <a:xfrm>
            <a:off x="5805440" y="3285114"/>
            <a:ext cx="1353127" cy="1235507"/>
            <a:chOff x="8063202" y="4111248"/>
            <a:chExt cx="1804082" cy="1647343"/>
          </a:xfrm>
        </p:grpSpPr>
        <p:sp>
          <p:nvSpPr>
            <p:cNvPr id="62" name="矩形 21"/>
            <p:cNvSpPr>
              <a:spLocks noChangeArrowheads="1"/>
            </p:cNvSpPr>
            <p:nvPr/>
          </p:nvSpPr>
          <p:spPr bwMode="auto">
            <a:xfrm>
              <a:off x="8100596" y="4111248"/>
              <a:ext cx="1638221" cy="1647343"/>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85" name="文本框 42"/>
            <p:cNvSpPr>
              <a:spLocks noChangeArrowheads="1"/>
            </p:cNvSpPr>
            <p:nvPr/>
          </p:nvSpPr>
          <p:spPr bwMode="auto">
            <a:xfrm>
              <a:off x="8063202" y="5055925"/>
              <a:ext cx="1804082" cy="6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274" dirty="0">
                  <a:solidFill>
                    <a:schemeClr val="bg1">
                      <a:lumMod val="95000"/>
                    </a:schemeClr>
                  </a:solidFill>
                  <a:ea typeface="+mn-ea"/>
                  <a:sym typeface="微软雅黑" pitchFamily="34" charset="-122"/>
                </a:rPr>
                <a:t>4.Future Opportunities</a:t>
              </a:r>
              <a:endParaRPr lang="zh-CN" altLang="en-US" sz="1274" dirty="0">
                <a:solidFill>
                  <a:schemeClr val="bg1">
                    <a:lumMod val="95000"/>
                  </a:schemeClr>
                </a:solidFill>
                <a:ea typeface="+mn-ea"/>
                <a:sym typeface="微软雅黑" pitchFamily="34" charset="-122"/>
              </a:endParaRPr>
            </a:p>
          </p:txBody>
        </p:sp>
      </p:grpSp>
      <p:pic>
        <p:nvPicPr>
          <p:cNvPr id="88" name="图片 25"/>
          <p:cNvPicPr>
            <a:picLocks noChangeAspect="1" noChangeArrowheads="1"/>
          </p:cNvPicPr>
          <p:nvPr/>
        </p:nvPicPr>
        <p:blipFill>
          <a:blip r:embed="rId6">
            <a:extLst>
              <a:ext uri="{28A0092B-C50C-407E-A947-70E740481C1C}">
                <a14:useLocalDpi xmlns:a14="http://schemas.microsoft.com/office/drawing/2010/main" val="0"/>
              </a:ext>
            </a:extLst>
          </a:blip>
          <a:srcRect r="13440"/>
          <a:stretch>
            <a:fillRect/>
          </a:stretch>
        </p:blipFill>
        <p:spPr bwMode="auto">
          <a:xfrm>
            <a:off x="7068122" y="2036353"/>
            <a:ext cx="1230313" cy="124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组合 101"/>
          <p:cNvGrpSpPr>
            <a:grpSpLocks/>
          </p:cNvGrpSpPr>
          <p:nvPr/>
        </p:nvGrpSpPr>
        <p:grpSpPr bwMode="auto">
          <a:xfrm>
            <a:off x="4559231" y="3273178"/>
            <a:ext cx="1355268" cy="1243211"/>
            <a:chOff x="2185872" y="4374739"/>
            <a:chExt cx="1806936" cy="1638300"/>
          </a:xfrm>
        </p:grpSpPr>
        <p:sp>
          <p:nvSpPr>
            <p:cNvPr id="103" name="矩形 21"/>
            <p:cNvSpPr>
              <a:spLocks noChangeArrowheads="1"/>
            </p:cNvSpPr>
            <p:nvPr/>
          </p:nvSpPr>
          <p:spPr bwMode="auto">
            <a:xfrm>
              <a:off x="2226183" y="4374739"/>
              <a:ext cx="1658615" cy="1638300"/>
            </a:xfrm>
            <a:prstGeom prst="rect">
              <a:avLst/>
            </a:prstGeom>
            <a:solidFill>
              <a:schemeClr val="bg1">
                <a:lumMod val="50000"/>
                <a:alpha val="50000"/>
              </a:schemeClr>
            </a:solidFill>
            <a:ln>
              <a:noFill/>
            </a:ln>
          </p:spPr>
          <p:txBody>
            <a:bodyPr anchor="ctr"/>
            <a:lstStyle/>
            <a:p>
              <a:pPr algn="ctr" defTabSz="685754" eaLnBrk="1" fontAlgn="auto" hangingPunct="1">
                <a:spcBef>
                  <a:spcPts val="0"/>
                </a:spcBef>
                <a:spcAft>
                  <a:spcPts val="0"/>
                </a:spcAft>
                <a:defRPr/>
              </a:pPr>
              <a:endParaRPr lang="zh-CN" altLang="zh-CN" sz="2099" dirty="0">
                <a:solidFill>
                  <a:schemeClr val="bg1">
                    <a:lumMod val="95000"/>
                  </a:schemeClr>
                </a:solidFill>
                <a:ea typeface="+mn-ea"/>
                <a:sym typeface="宋体" pitchFamily="2" charset="-122"/>
              </a:endParaRPr>
            </a:p>
          </p:txBody>
        </p:sp>
        <p:sp>
          <p:nvSpPr>
            <p:cNvPr id="104" name="文本框 42"/>
            <p:cNvSpPr>
              <a:spLocks noChangeArrowheads="1"/>
            </p:cNvSpPr>
            <p:nvPr/>
          </p:nvSpPr>
          <p:spPr bwMode="auto">
            <a:xfrm>
              <a:off x="2185872" y="4583170"/>
              <a:ext cx="1806936" cy="851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900" dirty="0" smtClean="0">
                  <a:solidFill>
                    <a:schemeClr val="bg1">
                      <a:lumMod val="95000"/>
                    </a:schemeClr>
                  </a:solidFill>
                  <a:ea typeface="+mn-ea"/>
                </a:rPr>
                <a:t>Be </a:t>
              </a:r>
              <a:r>
                <a:rPr lang="en-US" altLang="zh-CN" sz="900" dirty="0">
                  <a:solidFill>
                    <a:schemeClr val="bg1"/>
                  </a:solidFill>
                </a:rPr>
                <a:t>A Performance Marketing</a:t>
              </a:r>
            </a:p>
            <a:p>
              <a:pPr algn="ctr"/>
              <a:r>
                <a:rPr lang="en-US" altLang="zh-CN" sz="900" dirty="0">
                  <a:solidFill>
                    <a:schemeClr val="bg1"/>
                  </a:solidFill>
                </a:rPr>
                <a:t>All-Chain Solution Provider</a:t>
              </a:r>
              <a:endParaRPr lang="zh-CN" altLang="en-US" sz="900" dirty="0">
                <a:solidFill>
                  <a:schemeClr val="bg1"/>
                </a:solidFill>
              </a:endParaRPr>
            </a:p>
          </p:txBody>
        </p:sp>
      </p:grpSp>
      <p:cxnSp>
        <p:nvCxnSpPr>
          <p:cNvPr id="8" name="直接连接符 7"/>
          <p:cNvCxnSpPr/>
          <p:nvPr/>
        </p:nvCxnSpPr>
        <p:spPr>
          <a:xfrm>
            <a:off x="558800" y="1006475"/>
            <a:ext cx="21780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矩形 4"/>
          <p:cNvSpPr>
            <a:spLocks noChangeArrowheads="1"/>
          </p:cNvSpPr>
          <p:nvPr/>
        </p:nvSpPr>
        <p:spPr bwMode="auto">
          <a:xfrm>
            <a:off x="3363695" y="2041524"/>
            <a:ext cx="1227137" cy="1227137"/>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92" name="文本框 42"/>
          <p:cNvSpPr>
            <a:spLocks noChangeArrowheads="1"/>
          </p:cNvSpPr>
          <p:nvPr/>
        </p:nvSpPr>
        <p:spPr bwMode="auto">
          <a:xfrm>
            <a:off x="3318778" y="2188725"/>
            <a:ext cx="13317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Modern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Eco-system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Precise Audience </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Feedback Application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Real-time Recommend</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Performance Oriented</a:t>
            </a:r>
            <a:endParaRPr lang="zh-CN" altLang="en-US" sz="800" dirty="0">
              <a:solidFill>
                <a:schemeClr val="tx2"/>
              </a:solidFill>
              <a:ea typeface="+mn-ea"/>
              <a:sym typeface="微软雅黑" pitchFamily="34" charset="-122"/>
            </a:endParaRPr>
          </a:p>
        </p:txBody>
      </p:sp>
      <p:grpSp>
        <p:nvGrpSpPr>
          <p:cNvPr id="7" name="组合 6"/>
          <p:cNvGrpSpPr/>
          <p:nvPr/>
        </p:nvGrpSpPr>
        <p:grpSpPr>
          <a:xfrm>
            <a:off x="5812055" y="2041809"/>
            <a:ext cx="1259457" cy="1302280"/>
            <a:chOff x="5812055" y="2041809"/>
            <a:chExt cx="1246743" cy="1302280"/>
          </a:xfrm>
        </p:grpSpPr>
        <p:sp>
          <p:nvSpPr>
            <p:cNvPr id="50" name="矩形 5"/>
            <p:cNvSpPr>
              <a:spLocks noChangeArrowheads="1"/>
            </p:cNvSpPr>
            <p:nvPr/>
          </p:nvSpPr>
          <p:spPr bwMode="auto">
            <a:xfrm>
              <a:off x="5828695" y="2041809"/>
              <a:ext cx="1230103" cy="1243305"/>
            </a:xfrm>
            <a:prstGeom prst="rect">
              <a:avLst/>
            </a:prstGeom>
            <a:solidFill>
              <a:schemeClr val="bg1">
                <a:alpha val="3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7" name="文本框 42"/>
            <p:cNvSpPr>
              <a:spLocks noChangeArrowheads="1"/>
            </p:cNvSpPr>
            <p:nvPr/>
          </p:nvSpPr>
          <p:spPr bwMode="auto">
            <a:xfrm>
              <a:off x="5812055" y="2228527"/>
              <a:ext cx="1218763" cy="11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Traditional Marketing</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Separate system</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Data Integration</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assessment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feedback</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improvement</a:t>
              </a:r>
            </a:p>
            <a:p>
              <a:pPr algn="ctr" defTabSz="685754" eaLnBrk="1" fontAlgn="auto" hangingPunct="1">
                <a:spcBef>
                  <a:spcPts val="0"/>
                </a:spcBef>
                <a:spcAft>
                  <a:spcPts val="0"/>
                </a:spcAft>
                <a:defRPr/>
              </a:pPr>
              <a:r>
                <a:rPr lang="en-US" altLang="zh-CN" sz="800" dirty="0">
                  <a:solidFill>
                    <a:schemeClr val="tx2"/>
                  </a:solidFill>
                  <a:ea typeface="+mn-ea"/>
                  <a:sym typeface="微软雅黑" pitchFamily="34" charset="-122"/>
                </a:rPr>
                <a:t>No Stickiness</a:t>
              </a:r>
            </a:p>
            <a:p>
              <a:pPr algn="ctr" defTabSz="685754" eaLnBrk="1" fontAlgn="auto" hangingPunct="1">
                <a:spcBef>
                  <a:spcPts val="0"/>
                </a:spcBef>
                <a:spcAft>
                  <a:spcPts val="0"/>
                </a:spcAft>
                <a:defRPr/>
              </a:pPr>
              <a:endParaRPr lang="zh-CN" altLang="en-US" sz="1049" dirty="0">
                <a:solidFill>
                  <a:schemeClr val="bg1">
                    <a:lumMod val="95000"/>
                  </a:schemeClr>
                </a:solidFill>
                <a:ea typeface="+mn-ea"/>
                <a:sym typeface="微软雅黑" pitchFamily="34" charset="-122"/>
              </a:endParaRPr>
            </a:p>
          </p:txBody>
        </p:sp>
      </p:grpSp>
      <p:grpSp>
        <p:nvGrpSpPr>
          <p:cNvPr id="9" name="组合 8"/>
          <p:cNvGrpSpPr/>
          <p:nvPr/>
        </p:nvGrpSpPr>
        <p:grpSpPr>
          <a:xfrm>
            <a:off x="7062325" y="808567"/>
            <a:ext cx="1236110" cy="1228725"/>
            <a:chOff x="7049626" y="812800"/>
            <a:chExt cx="1236110" cy="1228725"/>
          </a:xfrm>
        </p:grpSpPr>
        <p:sp>
          <p:nvSpPr>
            <p:cNvPr id="52" name="矩形 21"/>
            <p:cNvSpPr>
              <a:spLocks noChangeArrowheads="1"/>
            </p:cNvSpPr>
            <p:nvPr/>
          </p:nvSpPr>
          <p:spPr bwMode="auto">
            <a:xfrm>
              <a:off x="7049626" y="812800"/>
              <a:ext cx="1236110" cy="1228725"/>
            </a:xfrm>
            <a:prstGeom prst="rect">
              <a:avLst/>
            </a:prstGeom>
            <a:solidFill>
              <a:schemeClr val="bg1">
                <a:alpha val="20000"/>
              </a:schemeClr>
            </a:solidFill>
            <a:ln>
              <a:noFill/>
            </a:ln>
          </p:spPr>
          <p:txBody>
            <a:bodyPr anchor="ctr"/>
            <a:lstStyle/>
            <a:p>
              <a:pPr algn="ctr" defTabSz="685754" eaLnBrk="1" fontAlgn="auto" hangingPunct="1">
                <a:spcBef>
                  <a:spcPts val="0"/>
                </a:spcBef>
                <a:spcAft>
                  <a:spcPts val="0"/>
                </a:spcAft>
                <a:defRPr/>
              </a:pPr>
              <a:endParaRPr lang="zh-CN" altLang="zh-CN" sz="1349" dirty="0">
                <a:solidFill>
                  <a:schemeClr val="bg1">
                    <a:lumMod val="95000"/>
                  </a:schemeClr>
                </a:solidFill>
                <a:ea typeface="+mn-ea"/>
                <a:sym typeface="宋体" pitchFamily="2" charset="-122"/>
              </a:endParaRPr>
            </a:p>
          </p:txBody>
        </p:sp>
        <p:sp>
          <p:nvSpPr>
            <p:cNvPr id="100" name="文本框 42"/>
            <p:cNvSpPr>
              <a:spLocks noChangeArrowheads="1"/>
            </p:cNvSpPr>
            <p:nvPr/>
          </p:nvSpPr>
          <p:spPr bwMode="auto">
            <a:xfrm>
              <a:off x="7057420" y="1015805"/>
              <a:ext cx="1220932" cy="7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85754" eaLnBrk="1" fontAlgn="auto" hangingPunct="1">
                <a:spcBef>
                  <a:spcPts val="0"/>
                </a:spcBef>
                <a:spcAft>
                  <a:spcPts val="0"/>
                </a:spcAft>
                <a:defRPr/>
              </a:pPr>
              <a:r>
                <a:rPr lang="en-US" altLang="zh-CN" sz="1049" dirty="0">
                  <a:solidFill>
                    <a:schemeClr val="bg1">
                      <a:lumMod val="95000"/>
                    </a:schemeClr>
                  </a:solidFill>
                  <a:ea typeface="+mn-ea"/>
                </a:rPr>
                <a:t>Where </a:t>
              </a:r>
              <a:r>
                <a:rPr lang="en-US" altLang="zh-CN" sz="1049" dirty="0" smtClean="0">
                  <a:solidFill>
                    <a:schemeClr val="bg1">
                      <a:lumMod val="95000"/>
                    </a:schemeClr>
                  </a:solidFill>
                  <a:ea typeface="+mn-ea"/>
                </a:rPr>
                <a:t>Tezign </a:t>
              </a:r>
              <a:r>
                <a:rPr lang="en-US" altLang="zh-CN" sz="1049" dirty="0">
                  <a:solidFill>
                    <a:schemeClr val="bg1">
                      <a:lumMod val="95000"/>
                    </a:schemeClr>
                  </a:solidFill>
                  <a:ea typeface="+mn-ea"/>
                </a:rPr>
                <a:t>stands and</a:t>
              </a:r>
            </a:p>
            <a:p>
              <a:pPr algn="ctr" defTabSz="685754" eaLnBrk="1" fontAlgn="auto" hangingPunct="1">
                <a:spcBef>
                  <a:spcPts val="0"/>
                </a:spcBef>
                <a:spcAft>
                  <a:spcPts val="0"/>
                </a:spcAft>
                <a:defRPr/>
              </a:pPr>
              <a:r>
                <a:rPr lang="en-US" altLang="zh-CN" sz="1049" dirty="0">
                  <a:solidFill>
                    <a:schemeClr val="bg1">
                      <a:lumMod val="95000"/>
                    </a:schemeClr>
                  </a:solidFill>
                  <a:ea typeface="+mn-ea"/>
                </a:rPr>
                <a:t> where </a:t>
              </a:r>
              <a:r>
                <a:rPr lang="en-US" altLang="zh-CN" sz="1049" dirty="0" err="1" smtClean="0">
                  <a:solidFill>
                    <a:schemeClr val="bg1">
                      <a:lumMod val="95000"/>
                    </a:schemeClr>
                  </a:solidFill>
                  <a:ea typeface="+mn-ea"/>
                </a:rPr>
                <a:t>Tezign</a:t>
              </a:r>
              <a:r>
                <a:rPr lang="en-US" altLang="zh-CN" sz="1049" dirty="0" smtClean="0">
                  <a:solidFill>
                    <a:schemeClr val="bg1">
                      <a:lumMod val="95000"/>
                    </a:schemeClr>
                  </a:solidFill>
                  <a:ea typeface="+mn-ea"/>
                </a:rPr>
                <a:t> </a:t>
              </a:r>
              <a:r>
                <a:rPr lang="en-US" altLang="zh-CN" sz="1049" dirty="0">
                  <a:solidFill>
                    <a:schemeClr val="bg1">
                      <a:lumMod val="95000"/>
                    </a:schemeClr>
                  </a:solidFill>
                  <a:ea typeface="+mn-ea"/>
                </a:rPr>
                <a:t>is longing to go</a:t>
              </a:r>
              <a:endParaRPr lang="zh-CN" altLang="en-US" sz="1049" dirty="0">
                <a:solidFill>
                  <a:schemeClr val="bg1">
                    <a:lumMod val="95000"/>
                  </a:schemeClr>
                </a:solidFill>
                <a:ea typeface="+mn-ea"/>
                <a:sym typeface="微软雅黑" pitchFamily="34" charset="-122"/>
              </a:endParaRPr>
            </a:p>
          </p:txBody>
        </p:sp>
      </p:grpSp>
      <p:sp>
        <p:nvSpPr>
          <p:cNvPr id="63" name="Freeform 315"/>
          <p:cNvSpPr>
            <a:spLocks/>
          </p:cNvSpPr>
          <p:nvPr/>
        </p:nvSpPr>
        <p:spPr bwMode="auto">
          <a:xfrm>
            <a:off x="2793420" y="2560680"/>
            <a:ext cx="216746" cy="227636"/>
          </a:xfrm>
          <a:custGeom>
            <a:avLst/>
            <a:gdLst>
              <a:gd name="T0" fmla="*/ 25 w 25"/>
              <a:gd name="T1" fmla="*/ 3 h 26"/>
              <a:gd name="T2" fmla="*/ 20 w 25"/>
              <a:gd name="T3" fmla="*/ 6 h 26"/>
              <a:gd name="T4" fmla="*/ 7 w 25"/>
              <a:gd name="T5" fmla="*/ 6 h 26"/>
              <a:gd name="T6" fmla="*/ 7 w 25"/>
              <a:gd name="T7" fmla="*/ 0 h 26"/>
              <a:gd name="T8" fmla="*/ 0 w 25"/>
              <a:gd name="T9" fmla="*/ 13 h 26"/>
              <a:gd name="T10" fmla="*/ 7 w 25"/>
              <a:gd name="T11" fmla="*/ 26 h 26"/>
              <a:gd name="T12" fmla="*/ 7 w 25"/>
              <a:gd name="T13" fmla="*/ 19 h 26"/>
              <a:gd name="T14" fmla="*/ 14 w 25"/>
              <a:gd name="T15" fmla="*/ 19 h 26"/>
              <a:gd name="T16" fmla="*/ 25 w 25"/>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25" y="3"/>
                </a:moveTo>
                <a:cubicBezTo>
                  <a:pt x="25" y="3"/>
                  <a:pt x="22" y="6"/>
                  <a:pt x="20" y="6"/>
                </a:cubicBezTo>
                <a:cubicBezTo>
                  <a:pt x="18" y="6"/>
                  <a:pt x="7" y="6"/>
                  <a:pt x="7" y="6"/>
                </a:cubicBezTo>
                <a:cubicBezTo>
                  <a:pt x="7" y="0"/>
                  <a:pt x="7" y="0"/>
                  <a:pt x="7" y="0"/>
                </a:cubicBezTo>
                <a:cubicBezTo>
                  <a:pt x="0" y="13"/>
                  <a:pt x="0" y="13"/>
                  <a:pt x="0" y="13"/>
                </a:cubicBezTo>
                <a:cubicBezTo>
                  <a:pt x="7" y="26"/>
                  <a:pt x="7" y="26"/>
                  <a:pt x="7" y="26"/>
                </a:cubicBezTo>
                <a:cubicBezTo>
                  <a:pt x="7" y="19"/>
                  <a:pt x="7" y="19"/>
                  <a:pt x="7" y="19"/>
                </a:cubicBezTo>
                <a:cubicBezTo>
                  <a:pt x="14" y="19"/>
                  <a:pt x="14" y="19"/>
                  <a:pt x="14" y="19"/>
                </a:cubicBezTo>
                <a:cubicBezTo>
                  <a:pt x="14" y="19"/>
                  <a:pt x="19" y="21"/>
                  <a:pt x="25"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64" name="Freeform 316"/>
          <p:cNvSpPr>
            <a:spLocks/>
          </p:cNvSpPr>
          <p:nvPr/>
        </p:nvSpPr>
        <p:spPr bwMode="auto">
          <a:xfrm>
            <a:off x="2855871" y="2413818"/>
            <a:ext cx="172662" cy="201936"/>
          </a:xfrm>
          <a:custGeom>
            <a:avLst/>
            <a:gdLst>
              <a:gd name="T0" fmla="*/ 0 w 20"/>
              <a:gd name="T1" fmla="*/ 6 h 23"/>
              <a:gd name="T2" fmla="*/ 11 w 20"/>
              <a:gd name="T3" fmla="*/ 0 h 23"/>
              <a:gd name="T4" fmla="*/ 18 w 20"/>
              <a:gd name="T5" fmla="*/ 12 h 23"/>
              <a:gd name="T6" fmla="*/ 16 w 20"/>
              <a:gd name="T7" fmla="*/ 20 h 23"/>
              <a:gd name="T8" fmla="*/ 7 w 20"/>
              <a:gd name="T9" fmla="*/ 18 h 23"/>
              <a:gd name="T10" fmla="*/ 0 w 20"/>
              <a:gd name="T11" fmla="*/ 6 h 23"/>
            </a:gdLst>
            <a:ahLst/>
            <a:cxnLst>
              <a:cxn ang="0">
                <a:pos x="T0" y="T1"/>
              </a:cxn>
              <a:cxn ang="0">
                <a:pos x="T2" y="T3"/>
              </a:cxn>
              <a:cxn ang="0">
                <a:pos x="T4" y="T5"/>
              </a:cxn>
              <a:cxn ang="0">
                <a:pos x="T6" y="T7"/>
              </a:cxn>
              <a:cxn ang="0">
                <a:pos x="T8" y="T9"/>
              </a:cxn>
              <a:cxn ang="0">
                <a:pos x="T10" y="T11"/>
              </a:cxn>
            </a:cxnLst>
            <a:rect l="0" t="0" r="r" b="b"/>
            <a:pathLst>
              <a:path w="20" h="23">
                <a:moveTo>
                  <a:pt x="0" y="6"/>
                </a:moveTo>
                <a:cubicBezTo>
                  <a:pt x="11" y="0"/>
                  <a:pt x="11" y="0"/>
                  <a:pt x="11" y="0"/>
                </a:cubicBezTo>
                <a:cubicBezTo>
                  <a:pt x="18" y="12"/>
                  <a:pt x="18" y="12"/>
                  <a:pt x="18" y="12"/>
                </a:cubicBezTo>
                <a:cubicBezTo>
                  <a:pt x="18" y="12"/>
                  <a:pt x="20" y="17"/>
                  <a:pt x="16" y="20"/>
                </a:cubicBezTo>
                <a:cubicBezTo>
                  <a:pt x="11" y="23"/>
                  <a:pt x="7" y="18"/>
                  <a:pt x="7" y="18"/>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77" name="Freeform 317"/>
          <p:cNvSpPr>
            <a:spLocks/>
          </p:cNvSpPr>
          <p:nvPr/>
        </p:nvSpPr>
        <p:spPr bwMode="auto">
          <a:xfrm>
            <a:off x="2488507" y="2465220"/>
            <a:ext cx="220418" cy="234979"/>
          </a:xfrm>
          <a:custGeom>
            <a:avLst/>
            <a:gdLst>
              <a:gd name="T0" fmla="*/ 13 w 25"/>
              <a:gd name="T1" fmla="*/ 27 h 27"/>
              <a:gd name="T2" fmla="*/ 12 w 25"/>
              <a:gd name="T3" fmla="*/ 21 h 27"/>
              <a:gd name="T4" fmla="*/ 19 w 25"/>
              <a:gd name="T5" fmla="*/ 10 h 27"/>
              <a:gd name="T6" fmla="*/ 25 w 25"/>
              <a:gd name="T7" fmla="*/ 13 h 27"/>
              <a:gd name="T8" fmla="*/ 17 w 25"/>
              <a:gd name="T9" fmla="*/ 1 h 27"/>
              <a:gd name="T10" fmla="*/ 2 w 25"/>
              <a:gd name="T11" fmla="*/ 0 h 27"/>
              <a:gd name="T12" fmla="*/ 8 w 25"/>
              <a:gd name="T13" fmla="*/ 3 h 27"/>
              <a:gd name="T14" fmla="*/ 5 w 25"/>
              <a:gd name="T15" fmla="*/ 9 h 27"/>
              <a:gd name="T16" fmla="*/ 13 w 2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13" y="27"/>
                </a:moveTo>
                <a:cubicBezTo>
                  <a:pt x="13" y="27"/>
                  <a:pt x="11" y="23"/>
                  <a:pt x="12" y="21"/>
                </a:cubicBezTo>
                <a:cubicBezTo>
                  <a:pt x="13" y="19"/>
                  <a:pt x="19" y="10"/>
                  <a:pt x="19" y="10"/>
                </a:cubicBezTo>
                <a:cubicBezTo>
                  <a:pt x="25" y="13"/>
                  <a:pt x="25" y="13"/>
                  <a:pt x="25" y="13"/>
                </a:cubicBezTo>
                <a:cubicBezTo>
                  <a:pt x="17" y="1"/>
                  <a:pt x="17" y="1"/>
                  <a:pt x="17" y="1"/>
                </a:cubicBezTo>
                <a:cubicBezTo>
                  <a:pt x="2" y="0"/>
                  <a:pt x="2" y="0"/>
                  <a:pt x="2" y="0"/>
                </a:cubicBezTo>
                <a:cubicBezTo>
                  <a:pt x="8" y="3"/>
                  <a:pt x="8" y="3"/>
                  <a:pt x="8" y="3"/>
                </a:cubicBezTo>
                <a:cubicBezTo>
                  <a:pt x="5" y="9"/>
                  <a:pt x="5" y="9"/>
                  <a:pt x="5" y="9"/>
                </a:cubicBezTo>
                <a:cubicBezTo>
                  <a:pt x="5" y="9"/>
                  <a:pt x="0" y="13"/>
                  <a:pt x="13"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6" name="Freeform 318"/>
          <p:cNvSpPr>
            <a:spLocks/>
          </p:cNvSpPr>
          <p:nvPr/>
        </p:nvSpPr>
        <p:spPr bwMode="auto">
          <a:xfrm>
            <a:off x="2613411" y="2630438"/>
            <a:ext cx="172662" cy="106476"/>
          </a:xfrm>
          <a:custGeom>
            <a:avLst/>
            <a:gdLst>
              <a:gd name="T0" fmla="*/ 20 w 20"/>
              <a:gd name="T1" fmla="*/ 0 h 12"/>
              <a:gd name="T2" fmla="*/ 20 w 20"/>
              <a:gd name="T3" fmla="*/ 12 h 12"/>
              <a:gd name="T4" fmla="*/ 7 w 20"/>
              <a:gd name="T5" fmla="*/ 12 h 12"/>
              <a:gd name="T6" fmla="*/ 1 w 20"/>
              <a:gd name="T7" fmla="*/ 6 h 12"/>
              <a:gd name="T8" fmla="*/ 7 w 20"/>
              <a:gd name="T9" fmla="*/ 0 h 12"/>
              <a:gd name="T10" fmla="*/ 20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20" y="0"/>
                </a:moveTo>
                <a:cubicBezTo>
                  <a:pt x="20" y="12"/>
                  <a:pt x="20" y="12"/>
                  <a:pt x="20" y="12"/>
                </a:cubicBezTo>
                <a:cubicBezTo>
                  <a:pt x="7" y="12"/>
                  <a:pt x="7" y="12"/>
                  <a:pt x="7" y="12"/>
                </a:cubicBezTo>
                <a:cubicBezTo>
                  <a:pt x="7" y="12"/>
                  <a:pt x="1" y="12"/>
                  <a:pt x="1" y="6"/>
                </a:cubicBezTo>
                <a:cubicBezTo>
                  <a:pt x="0" y="1"/>
                  <a:pt x="7" y="0"/>
                  <a:pt x="7" y="0"/>
                </a:cubicBezTo>
                <a:lnTo>
                  <a:pt x="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7" name="Freeform 319"/>
          <p:cNvSpPr>
            <a:spLocks/>
          </p:cNvSpPr>
          <p:nvPr/>
        </p:nvSpPr>
        <p:spPr bwMode="auto">
          <a:xfrm>
            <a:off x="2708925" y="2266956"/>
            <a:ext cx="249807" cy="172564"/>
          </a:xfrm>
          <a:custGeom>
            <a:avLst/>
            <a:gdLst>
              <a:gd name="T0" fmla="*/ 0 w 29"/>
              <a:gd name="T1" fmla="*/ 2 h 20"/>
              <a:gd name="T2" fmla="*/ 6 w 29"/>
              <a:gd name="T3" fmla="*/ 5 h 20"/>
              <a:gd name="T4" fmla="*/ 12 w 29"/>
              <a:gd name="T5" fmla="*/ 17 h 20"/>
              <a:gd name="T6" fmla="*/ 7 w 29"/>
              <a:gd name="T7" fmla="*/ 20 h 20"/>
              <a:gd name="T8" fmla="*/ 21 w 29"/>
              <a:gd name="T9" fmla="*/ 19 h 20"/>
              <a:gd name="T10" fmla="*/ 29 w 29"/>
              <a:gd name="T11" fmla="*/ 7 h 20"/>
              <a:gd name="T12" fmla="*/ 23 w 29"/>
              <a:gd name="T13" fmla="*/ 11 h 20"/>
              <a:gd name="T14" fmla="*/ 20 w 29"/>
              <a:gd name="T15" fmla="*/ 5 h 20"/>
              <a:gd name="T16" fmla="*/ 0 w 2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0">
                <a:moveTo>
                  <a:pt x="0" y="2"/>
                </a:moveTo>
                <a:cubicBezTo>
                  <a:pt x="0" y="2"/>
                  <a:pt x="5" y="4"/>
                  <a:pt x="6" y="5"/>
                </a:cubicBezTo>
                <a:cubicBezTo>
                  <a:pt x="7" y="7"/>
                  <a:pt x="12" y="17"/>
                  <a:pt x="12" y="17"/>
                </a:cubicBezTo>
                <a:cubicBezTo>
                  <a:pt x="7" y="20"/>
                  <a:pt x="7" y="20"/>
                  <a:pt x="7" y="20"/>
                </a:cubicBezTo>
                <a:cubicBezTo>
                  <a:pt x="21" y="19"/>
                  <a:pt x="21" y="19"/>
                  <a:pt x="21" y="19"/>
                </a:cubicBezTo>
                <a:cubicBezTo>
                  <a:pt x="29" y="7"/>
                  <a:pt x="29" y="7"/>
                  <a:pt x="29" y="7"/>
                </a:cubicBezTo>
                <a:cubicBezTo>
                  <a:pt x="23" y="11"/>
                  <a:pt x="23" y="11"/>
                  <a:pt x="23" y="11"/>
                </a:cubicBezTo>
                <a:cubicBezTo>
                  <a:pt x="20" y="5"/>
                  <a:pt x="20" y="5"/>
                  <a:pt x="20" y="5"/>
                </a:cubicBezTo>
                <a:cubicBezTo>
                  <a:pt x="20" y="5"/>
                  <a:pt x="19" y="0"/>
                  <a:pt x="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89" name="Freeform 320"/>
          <p:cNvSpPr>
            <a:spLocks/>
          </p:cNvSpPr>
          <p:nvPr/>
        </p:nvSpPr>
        <p:spPr bwMode="auto">
          <a:xfrm>
            <a:off x="2587696" y="2285313"/>
            <a:ext cx="172662" cy="198264"/>
          </a:xfrm>
          <a:custGeom>
            <a:avLst/>
            <a:gdLst>
              <a:gd name="T0" fmla="*/ 11 w 20"/>
              <a:gd name="T1" fmla="*/ 23 h 23"/>
              <a:gd name="T2" fmla="*/ 0 w 20"/>
              <a:gd name="T3" fmla="*/ 16 h 23"/>
              <a:gd name="T4" fmla="*/ 7 w 20"/>
              <a:gd name="T5" fmla="*/ 5 h 23"/>
              <a:gd name="T6" fmla="*/ 15 w 20"/>
              <a:gd name="T7" fmla="*/ 3 h 23"/>
              <a:gd name="T8" fmla="*/ 18 w 20"/>
              <a:gd name="T9" fmla="*/ 11 h 23"/>
              <a:gd name="T10" fmla="*/ 11 w 20"/>
              <a:gd name="T11" fmla="*/ 23 h 23"/>
            </a:gdLst>
            <a:ahLst/>
            <a:cxnLst>
              <a:cxn ang="0">
                <a:pos x="T0" y="T1"/>
              </a:cxn>
              <a:cxn ang="0">
                <a:pos x="T2" y="T3"/>
              </a:cxn>
              <a:cxn ang="0">
                <a:pos x="T4" y="T5"/>
              </a:cxn>
              <a:cxn ang="0">
                <a:pos x="T6" y="T7"/>
              </a:cxn>
              <a:cxn ang="0">
                <a:pos x="T8" y="T9"/>
              </a:cxn>
              <a:cxn ang="0">
                <a:pos x="T10" y="T11"/>
              </a:cxn>
            </a:cxnLst>
            <a:rect l="0" t="0" r="r" b="b"/>
            <a:pathLst>
              <a:path w="20" h="23">
                <a:moveTo>
                  <a:pt x="11" y="23"/>
                </a:moveTo>
                <a:cubicBezTo>
                  <a:pt x="0" y="16"/>
                  <a:pt x="0" y="16"/>
                  <a:pt x="0" y="16"/>
                </a:cubicBezTo>
                <a:cubicBezTo>
                  <a:pt x="7" y="5"/>
                  <a:pt x="7" y="5"/>
                  <a:pt x="7" y="5"/>
                </a:cubicBezTo>
                <a:cubicBezTo>
                  <a:pt x="7" y="5"/>
                  <a:pt x="10" y="0"/>
                  <a:pt x="15" y="3"/>
                </a:cubicBezTo>
                <a:cubicBezTo>
                  <a:pt x="20" y="5"/>
                  <a:pt x="18" y="11"/>
                  <a:pt x="18" y="11"/>
                </a:cubicBezTo>
                <a:lnTo>
                  <a:pt x="11"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8544" tIns="34272" rIns="68544" bIns="34272"/>
          <a:lstStyle/>
          <a:p>
            <a:pPr defTabSz="685754" eaLnBrk="1" fontAlgn="auto" hangingPunct="1">
              <a:spcBef>
                <a:spcPts val="0"/>
              </a:spcBef>
              <a:spcAft>
                <a:spcPts val="0"/>
              </a:spcAft>
              <a:defRPr/>
            </a:pPr>
            <a:endParaRPr lang="zh-CN" altLang="en-US" sz="1349" dirty="0">
              <a:solidFill>
                <a:schemeClr val="bg1">
                  <a:lumMod val="95000"/>
                </a:schemeClr>
              </a:solidFill>
              <a:ea typeface="+mn-ea"/>
            </a:endParaRPr>
          </a:p>
        </p:txBody>
      </p:sp>
      <p:sp>
        <p:nvSpPr>
          <p:cNvPr id="91" name="Freeform 252"/>
          <p:cNvSpPr>
            <a:spLocks/>
          </p:cNvSpPr>
          <p:nvPr/>
        </p:nvSpPr>
        <p:spPr bwMode="auto">
          <a:xfrm>
            <a:off x="6293258" y="1219789"/>
            <a:ext cx="332631"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sp>
        <p:nvSpPr>
          <p:cNvPr id="93" name="Freeform 253"/>
          <p:cNvSpPr>
            <a:spLocks/>
          </p:cNvSpPr>
          <p:nvPr/>
        </p:nvSpPr>
        <p:spPr bwMode="auto">
          <a:xfrm>
            <a:off x="6216875" y="1113899"/>
            <a:ext cx="485395" cy="263492"/>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49" dirty="0">
              <a:solidFill>
                <a:schemeClr val="bg1">
                  <a:lumMod val="95000"/>
                </a:schemeClr>
              </a:solidFill>
            </a:endParaRPr>
          </a:p>
        </p:txBody>
      </p:sp>
      <p:pic>
        <p:nvPicPr>
          <p:cNvPr id="11" name="图片 10"/>
          <p:cNvPicPr>
            <a:picLocks noChangeAspect="1"/>
          </p:cNvPicPr>
          <p:nvPr/>
        </p:nvPicPr>
        <p:blipFill>
          <a:blip r:embed="rId7">
            <a:biLevel thresh="25000"/>
          </a:blip>
          <a:stretch>
            <a:fillRect/>
          </a:stretch>
        </p:blipFill>
        <p:spPr>
          <a:xfrm>
            <a:off x="6263077" y="3566465"/>
            <a:ext cx="422925" cy="422925"/>
          </a:xfrm>
          <a:prstGeom prst="rect">
            <a:avLst/>
          </a:prstGeom>
        </p:spPr>
      </p:pic>
    </p:spTree>
  </p:cSld>
  <p:clrMapOvr>
    <a:masterClrMapping/>
  </p:clrMapOvr>
  <p:transition spd="slow" advClick="0" advTm="3092">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19" dur="1500" fill="hold"/>
                                        <p:tgtEl>
                                          <p:spTgt spid="43"/>
                                        </p:tgtEl>
                                        <p:attrNameLst>
                                          <p:attrName>ppt_x</p:attrName>
                                          <p:attrName>ppt_y</p:attrName>
                                        </p:attrNameLst>
                                      </p:cBhvr>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33" dur="1500" fill="hold"/>
                                        <p:tgtEl>
                                          <p:spTgt spid="88"/>
                                        </p:tgtEl>
                                        <p:attrNameLst>
                                          <p:attrName>ppt_x</p:attrName>
                                          <p:attrName>ppt_y</p:attrName>
                                        </p:attrNameLst>
                                      </p:cBhvr>
                                    </p:animMotion>
                                  </p:childTnLst>
                                </p:cTn>
                              </p:par>
                              <p:par>
                                <p:cTn id="34" presetID="10" presetClass="entr" presetSubtype="0" fill="hold" nodeType="withEffect">
                                  <p:stCondLst>
                                    <p:cond delay="50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500"/>
                                        <p:tgtEl>
                                          <p:spTgt spid="4"/>
                                        </p:tgtEl>
                                      </p:cBhvr>
                                    </p:animEffect>
                                  </p:childTnLst>
                                </p:cTn>
                              </p:par>
                              <p:par>
                                <p:cTn id="37" presetID="8" presetClass="emph" presetSubtype="0" decel="58000" fill="hold" nodeType="withEffect">
                                  <p:stCondLst>
                                    <p:cond delay="500"/>
                                  </p:stCondLst>
                                  <p:childTnLst>
                                    <p:animRot by="21600000">
                                      <p:cBhvr>
                                        <p:cTn id="38" dur="1500" fill="hold"/>
                                        <p:tgtEl>
                                          <p:spTgt spid="4"/>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4"/>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500"/>
                                        <p:tgtEl>
                                          <p:spTgt spid="3"/>
                                        </p:tgtEl>
                                      </p:cBhvr>
                                    </p:animEffect>
                                  </p:childTnLst>
                                </p:cTn>
                              </p:par>
                              <p:par>
                                <p:cTn id="44" presetID="8" presetClass="emph" presetSubtype="0" decel="58000" fill="hold" nodeType="withEffect">
                                  <p:stCondLst>
                                    <p:cond delay="500"/>
                                  </p:stCondLst>
                                  <p:childTnLst>
                                    <p:animRot by="21600000">
                                      <p:cBhvr>
                                        <p:cTn id="45" dur="1500" fill="hold"/>
                                        <p:tgtEl>
                                          <p:spTgt spid="3"/>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7" dur="1500" fill="hold"/>
                                        <p:tgtEl>
                                          <p:spTgt spid="3"/>
                                        </p:tgtEl>
                                        <p:attrNameLst>
                                          <p:attrName>ppt_x</p:attrName>
                                          <p:attrName>ppt_y</p:attrName>
                                        </p:attrNameLst>
                                      </p:cBhvr>
                                    </p:animMotion>
                                  </p:childTnLst>
                                </p:cTn>
                              </p:par>
                              <p:par>
                                <p:cTn id="48" presetID="10" presetClass="entr" presetSubtype="0" fill="hold" nodeType="withEffect">
                                  <p:stCondLst>
                                    <p:cond delay="50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1500"/>
                                        <p:tgtEl>
                                          <p:spTgt spid="102"/>
                                        </p:tgtEl>
                                      </p:cBhvr>
                                    </p:animEffect>
                                  </p:childTnLst>
                                </p:cTn>
                              </p:par>
                              <p:par>
                                <p:cTn id="51" presetID="8" presetClass="emph" presetSubtype="0" decel="58000" fill="hold" nodeType="withEffect">
                                  <p:stCondLst>
                                    <p:cond delay="500"/>
                                  </p:stCondLst>
                                  <p:childTnLst>
                                    <p:animRot by="-21600000">
                                      <p:cBhvr>
                                        <p:cTn id="52" dur="1500" fill="hold"/>
                                        <p:tgtEl>
                                          <p:spTgt spid="102"/>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1042 -0.7926 C 0.11476 -0.775 0.11701 -0.75618 0.12187 -0.73889 C 0.13038 -0.70865 0.13837 -0.67809 0.14479 -0.6463 C 0.14739 -0.63365 0.14809 -0.62192 0.15104 -0.60926 C 0.15642 -0.56204 0.14878 -0.61914 0.15833 -0.57439 C 0.1592 -0.57007 0.15868 -0.56575 0.15937 -0.56112 C 0.16007 -0.55587 0.16163 -0.55124 0.1625 -0.5463 C 0.16337 -0.54198 0.16389 -0.53766 0.16458 -0.53334 C 0.16719 -0.51513 0.16875 -0.49661 0.17292 -0.47963 C 0.17552 -0.45278 0.17187 -0.48642 0.17708 -0.45556 C 0.17899 -0.44445 0.17986 -0.43334 0.18229 -0.42223 C 0.18368 -0.40402 0.18437 -0.39414 0.1875 -0.37809 C 0.18958 -0.2963 0.19739 -0.18149 0.15208 -0.12778 C 0.14948 -0.12099 0.14705 -0.11729 0.14271 -0.11482 C 0.13958 -0.10926 0.1375 -0.10618 0.13333 -0.10371 C 0.1243 -0.09167 0.13437 -0.1034 0.12396 -0.0963 C 0.12101 -0.09445 0.11857 -0.09075 0.11562 -0.08889 C 0.11458 -0.08828 0.11354 -0.08766 0.1125 -0.08704 C 0.10399 -0.07192 0.11493 -0.08951 0.10521 -0.07963 C 0.10399 -0.0784 0.1033 -0.07531 0.10208 -0.07408 C 0.10017 -0.07223 0.09583 -0.07038 0.09583 -0.07038 C 0.09062 -0.06359 0.08576 -0.06204 0.08021 -0.05556 C 0.06267 -0.03488 0.04219 -0.02377 0.02187 -0.01482 C 0.01493 -0.00649 0.00868 -0.00649 2.77778E-7 3.45679E-6 " pathEditMode="relative" ptsTypes="fffffffffffffffffffffffA">
                                      <p:cBhvr>
                                        <p:cTn id="54" dur="1500" fill="hold"/>
                                        <p:tgtEl>
                                          <p:spTgt spid="102"/>
                                        </p:tgtEl>
                                        <p:attrNameLst>
                                          <p:attrName>ppt_x</p:attrName>
                                          <p:attrName>ppt_y</p:attrName>
                                        </p:attrNameLst>
                                      </p:cBhvr>
                                    </p:animMotion>
                                  </p:childTnLst>
                                </p:cTn>
                              </p:par>
                              <p:par>
                                <p:cTn id="55" presetID="10" presetClass="entr" presetSubtype="0" fill="hold" nodeType="withEffect">
                                  <p:stCondLst>
                                    <p:cond delay="50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500"/>
                                        <p:tgtEl>
                                          <p:spTgt spid="41"/>
                                        </p:tgtEl>
                                      </p:cBhvr>
                                    </p:animEffect>
                                  </p:childTnLst>
                                </p:cTn>
                              </p:par>
                              <p:par>
                                <p:cTn id="58" presetID="8" presetClass="emph" presetSubtype="0" decel="58000" fill="hold" nodeType="withEffect">
                                  <p:stCondLst>
                                    <p:cond delay="500"/>
                                  </p:stCondLst>
                                  <p:childTnLst>
                                    <p:animRot by="-21600000">
                                      <p:cBhvr>
                                        <p:cTn id="59" dur="1500" fill="hold"/>
                                        <p:tgtEl>
                                          <p:spTgt spid="41"/>
                                        </p:tgtEl>
                                        <p:attrNameLst>
                                          <p:attrName>r</p:attrName>
                                        </p:attrNameLst>
                                      </p:cBhvr>
                                    </p:animRot>
                                  </p:childTnLst>
                                </p:cTn>
                              </p:par>
                              <p:par>
                                <p:cTn id="60"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61" dur="1500" fill="hold"/>
                                        <p:tgtEl>
                                          <p:spTgt spid="41"/>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1500"/>
                                        <p:tgtEl>
                                          <p:spTgt spid="5"/>
                                        </p:tgtEl>
                                      </p:cBhvr>
                                    </p:animEffect>
                                  </p:childTnLst>
                                </p:cTn>
                              </p:par>
                              <p:par>
                                <p:cTn id="65" presetID="8" presetClass="emph" presetSubtype="0" decel="58000" fill="hold" nodeType="withEffect">
                                  <p:stCondLst>
                                    <p:cond delay="500"/>
                                  </p:stCondLst>
                                  <p:childTnLst>
                                    <p:animRot by="21600000">
                                      <p:cBhvr>
                                        <p:cTn id="66" dur="1500" fill="hold"/>
                                        <p:tgtEl>
                                          <p:spTgt spid="5"/>
                                        </p:tgtEl>
                                        <p:attrNameLst>
                                          <p:attrName>r</p:attrName>
                                        </p:attrNameLst>
                                      </p:cBhvr>
                                    </p:animRot>
                                  </p:childTnLst>
                                </p:cTn>
                              </p:par>
                              <p:par>
                                <p:cTn id="67" presetID="0" presetClass="path" presetSubtype="0" accel="50000" decel="50000" fill="hold" nodeType="withEffect">
                                  <p:stCondLst>
                                    <p:cond delay="500"/>
                                  </p:stCondLst>
                                  <p:childTnLst>
                                    <p:animMotion origin="layout" path="M -0.63438 -0.88333 C -0.62379 -0.87715 -0.6158 -0.86234 -0.60521 -0.85555 C -0.60191 -0.85339 -0.59827 -0.8537 -0.59479 -0.85185 C -0.58698 -0.84783 -0.57986 -0.84475 -0.57188 -0.84259 C -0.56146 -0.83641 -0.55174 -0.83487 -0.54063 -0.83333 C -0.5191 -0.82685 -0.49757 -0.82129 -0.47604 -0.81666 C -0.46545 -0.81141 -0.46077 -0.80864 -0.44896 -0.8074 C -0.43872 -0.80123 -0.42986 -0.80123 -0.41875 -0.79999 C -0.41024 -0.79691 -0.40243 -0.79259 -0.39375 -0.79073 C -0.37396 -0.77561 -0.35191 -0.7787 -0.33125 -0.77036 C -0.32813 -0.76913 -0.325 -0.76759 -0.32188 -0.76666 C -0.31563 -0.76512 -0.30313 -0.76296 -0.30313 -0.76296 C -0.27622 -0.7503 -0.29011 -0.75493 -0.26146 -0.74999 C -0.24583 -0.74722 -0.23021 -0.7395 -0.21458 -0.73518 C -0.19236 -0.72901 -0.17014 -0.72407 -0.14792 -0.71851 C -0.12743 -0.70493 -0.10903 -0.69814 -0.0875 -0.69259 C -0.07691 -0.68549 -0.06754 -0.68487 -0.05625 -0.68333 C -0.04323 -0.67746 -0.0309 -0.67561 -0.01771 -0.67407 C -0.00695 -0.66573 0.00503 -0.6608 0.01667 -0.6574 C 0.02257 -0.65215 0.0283 -0.65092 0.03437 -0.64629 C 0.04132 -0.64073 0.04792 -0.63394 0.05521 -0.62962 C 0.06528 -0.61604 0.07673 -0.60493 0.08646 -0.59073 C 0.08906 -0.58672 0.09097 -0.58148 0.09375 -0.57777 C 0.1 -0.56944 0.10746 -0.5608 0.1125 -0.54999 C 0.1158 -0.5429 0.1217 -0.53055 0.125 -0.52222 C 0.1467 -0.46604 0.13455 -0.48857 0.14583 -0.46851 C 0.14965 -0.45246 0.15469 -0.43734 0.15937 -0.42222 C 0.16354 -0.40864 0.16597 -0.3932 0.16979 -0.37962 C 0.17482 -0.36172 0.17326 -0.34135 0.17917 -0.32407 C 0.1809 -0.30864 0.1816 -0.29259 0.18437 -0.27777 C 0.18576 -0.25648 0.18854 -0.25277 0.18958 -0.22962 C 0.18923 -0.16296 0.20851 0.01359 0.15 0.05371 C 0.13802 0.06204 0.14028 0.05927 0.125 0.06112 C 0.03107 0.05896 0.06545 0.07223 0.02187 0.0463 C 0.01736 0.04044 0.0118 0.03581 0.00833 0.02778 C 0.00451 0.01883 0.0026 0.01143 -2.5E-6 7.77778E-6 " pathEditMode="relative" ptsTypes="fffffffffffffffffffffffffffffffffffA">
                                      <p:cBhvr>
                                        <p:cTn id="68" dur="1500" fill="hold"/>
                                        <p:tgtEl>
                                          <p:spTgt spid="5"/>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500"/>
                                        <p:tgtEl>
                                          <p:spTgt spid="44"/>
                                        </p:tgtEl>
                                      </p:cBhvr>
                                    </p:animEffect>
                                  </p:childTnLst>
                                </p:cTn>
                              </p:par>
                              <p:par>
                                <p:cTn id="72" presetID="8" presetClass="emph" presetSubtype="0" decel="58000" fill="hold" nodeType="withEffect">
                                  <p:stCondLst>
                                    <p:cond delay="500"/>
                                  </p:stCondLst>
                                  <p:childTnLst>
                                    <p:animRot by="21600000">
                                      <p:cBhvr>
                                        <p:cTn id="73" dur="1500" fill="hold"/>
                                        <p:tgtEl>
                                          <p:spTgt spid="44"/>
                                        </p:tgtEl>
                                        <p:attrNameLst>
                                          <p:attrName>r</p:attrName>
                                        </p:attrNameLst>
                                      </p:cBhvr>
                                    </p:animRot>
                                  </p:childTnLst>
                                </p:cTn>
                              </p:par>
                              <p:par>
                                <p:cTn id="74" presetID="0" presetClass="path" presetSubtype="0" accel="50000" decel="50000" fill="hold" nodeType="withEffect">
                                  <p:stCondLst>
                                    <p:cond delay="500"/>
                                  </p:stCondLst>
                                  <p:childTnLst>
                                    <p:animMotion origin="layout" path="M -0.4625 0.3926 C -0.46701 0.35988 -0.4625 0.32038 -0.44896 0.2963 C -0.44722 0.28457 -0.4401 0.27593 -0.43542 0.26667 C -0.42569 0.24754 -0.40885 0.22655 -0.39479 0.22038 C -0.39028 0.21389 -0.38663 0.20896 -0.38125 0.20556 C -0.37656 0.20247 -0.37674 0.20525 -0.37292 0.20186 C -0.36997 0.19939 -0.36771 0.19445 -0.36458 0.1926 C -0.35295 0.18581 -0.34028 0.18488 -0.32812 0.18334 C -0.31493 0.17562 -0.30139 0.17501 -0.2875 0.17223 C -0.26198 0.1571 -0.22361 0.17254 -0.19479 0.17778 C -0.0875 0.1747 -0.15573 0.18056 -0.12083 0.17038 C -0.11701 0.16513 -0.11406 0.16389 -0.10937 0.16112 C -0.10052 0.14939 -0.09219 0.13797 -0.08437 0.12408 C -0.07917 0.11482 -0.06771 0.09136 -0.06042 0.08704 C -0.05625 0.07963 -0.05469 0.07038 -0.05208 0.06112 C -0.04618 0.04013 -0.05191 0.06142 -0.04583 0.0463 C -0.04288 0.03889 -0.04531 0.03859 -0.04062 0.03519 C -0.03542 0.03118 -0.02934 0.02717 -0.02396 0.02408 C -0.02153 0.02254 -0.02014 0.01822 -0.01771 0.01667 C -0.01562 0.01544 -0.01146 0.01297 -0.01146 0.01297 C -0.00816 0.0071 -0.00434 0.00587 -3.61111E-6 8.51852E-6 " pathEditMode="relative" ptsTypes="ffffffffffffffffffffA">
                                      <p:cBhvr>
                                        <p:cTn id="75" dur="1500" fill="hold"/>
                                        <p:tgtEl>
                                          <p:spTgt spid="4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4211171"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Start and Go</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735606" cy="139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Tezign </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is the first company I met who stands in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Creative Marketing </a:t>
            </a:r>
            <a:r>
              <a:rPr lang="en-US" altLang="zh-CN" sz="1200" b="1" i="1"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 </a:t>
            </a:r>
            <a:r>
              <a:rPr lang="en-US" altLang="zh-CN" sz="1200" dirty="0" smtClean="0">
                <a:solidFill>
                  <a:schemeClr val="bg1"/>
                </a:solidFill>
                <a:latin typeface="华文细黑" panose="02010600040101010101" pitchFamily="2" charset="-122"/>
                <a:ea typeface="华文细黑" panose="02010600040101010101" pitchFamily="2" charset="-122"/>
                <a:cs typeface="Arial" panose="020B0604020202020204" pitchFamily="34" charset="0"/>
              </a:rPr>
              <a:t>and has partially involved in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Digital 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Everything changes beautifully when these two area be encountered into each other. It is really so-called </a:t>
            </a:r>
            <a:r>
              <a:rPr lang="en-US" altLang="zh-CN" sz="1200" b="1" i="1" dirty="0">
                <a:solidFill>
                  <a:schemeClr val="bg1"/>
                </a:solidFill>
                <a:latin typeface="华文细黑" panose="02010600040101010101" pitchFamily="2" charset="-122"/>
                <a:ea typeface="华文细黑" panose="02010600040101010101" pitchFamily="2" charset="-122"/>
                <a:cs typeface="Arial" panose="020B0604020202020204" pitchFamily="34" charset="0"/>
              </a:rPr>
              <a:t>Performance Marketing</a:t>
            </a: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a:t>
            </a:r>
            <a:endParaRPr lang="zh-CN" altLang="en-US" sz="120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transition spd="slow" advClick="0" advTm="450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19926" y="1402061"/>
            <a:ext cx="5024210" cy="3052482"/>
          </a:xfrm>
          <a:prstGeom prst="round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7"/>
          <p:cNvSpPr txBox="1">
            <a:spLocks noChangeArrowheads="1"/>
          </p:cNvSpPr>
          <p:nvPr/>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fontAlgn="base">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fontAlgn="base">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fontAlgn="base">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fontAlgn="base">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defRPr/>
            </a:pPr>
            <a:r>
              <a:rPr lang="en-US" altLang="zh-CN" sz="2000" dirty="0">
                <a:solidFill>
                  <a:schemeClr val="bg1"/>
                </a:solidFill>
              </a:rPr>
              <a:t>Start and Go</a:t>
            </a:r>
            <a:endParaRPr lang="zh-CN" altLang="en-US" sz="2000" dirty="0">
              <a:solidFill>
                <a:schemeClr val="bg1"/>
              </a:solidFill>
            </a:endParaRPr>
          </a:p>
        </p:txBody>
      </p:sp>
      <p:sp>
        <p:nvSpPr>
          <p:cNvPr id="3" name="Content Placeholder 2"/>
          <p:cNvSpPr txBox="1">
            <a:spLocks/>
          </p:cNvSpPr>
          <p:nvPr/>
        </p:nvSpPr>
        <p:spPr>
          <a:xfrm>
            <a:off x="884242" y="719928"/>
            <a:ext cx="7405869" cy="456262"/>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088232" fontAlgn="auto">
              <a:spcAft>
                <a:spcPts val="0"/>
              </a:spcAft>
              <a:buNone/>
              <a:defRPr/>
            </a:pPr>
            <a:r>
              <a:rPr lang="en-US" altLang="zh-CN" sz="1200" dirty="0" smtClean="0">
                <a:solidFill>
                  <a:schemeClr val="bg1"/>
                </a:solidFill>
                <a:cs typeface="Arial" pitchFamily="34" charset="0"/>
              </a:rPr>
              <a:t>Tezign </a:t>
            </a:r>
            <a:r>
              <a:rPr lang="en-US" altLang="zh-CN" sz="1200" dirty="0">
                <a:solidFill>
                  <a:schemeClr val="bg1"/>
                </a:solidFill>
                <a:cs typeface="Arial" pitchFamily="34" charset="0"/>
              </a:rPr>
              <a:t>is standing at </a:t>
            </a:r>
            <a:r>
              <a:rPr lang="en-US" altLang="zh-CN" sz="1200" b="1" dirty="0">
                <a:solidFill>
                  <a:schemeClr val="bg1"/>
                </a:solidFill>
                <a:cs typeface="Arial" pitchFamily="34" charset="0"/>
              </a:rPr>
              <a:t>Creative </a:t>
            </a:r>
            <a:r>
              <a:rPr lang="en-US" altLang="zh-CN" sz="1200" b="1" dirty="0" smtClean="0">
                <a:solidFill>
                  <a:schemeClr val="bg1"/>
                </a:solidFill>
                <a:cs typeface="Arial" pitchFamily="34" charset="0"/>
              </a:rPr>
              <a:t>Marketing and a little part </a:t>
            </a:r>
            <a:r>
              <a:rPr lang="en-US" altLang="zh-CN" sz="1200" b="1" dirty="0">
                <a:solidFill>
                  <a:schemeClr val="bg1"/>
                </a:solidFill>
                <a:cs typeface="Arial" pitchFamily="34" charset="0"/>
              </a:rPr>
              <a:t>of Digital Marketing </a:t>
            </a:r>
            <a:r>
              <a:rPr lang="en-US" altLang="zh-CN" sz="1200" dirty="0" smtClean="0">
                <a:solidFill>
                  <a:schemeClr val="bg1"/>
                </a:solidFill>
                <a:cs typeface="Arial" pitchFamily="34" charset="0"/>
              </a:rPr>
              <a:t>and </a:t>
            </a:r>
            <a:r>
              <a:rPr lang="en-US" altLang="zh-CN" sz="1200" dirty="0">
                <a:solidFill>
                  <a:schemeClr val="bg1"/>
                </a:solidFill>
                <a:cs typeface="Arial" pitchFamily="34" charset="0"/>
              </a:rPr>
              <a:t>It is a great choice </a:t>
            </a:r>
            <a:r>
              <a:rPr lang="en-US" altLang="zh-CN" sz="1200" dirty="0">
                <a:solidFill>
                  <a:schemeClr val="bg1"/>
                </a:solidFill>
                <a:cs typeface="Arial" pitchFamily="34" charset="0"/>
              </a:rPr>
              <a:t>to dig  deeper  </a:t>
            </a:r>
            <a:r>
              <a:rPr lang="en-US" altLang="zh-CN" sz="1200" dirty="0" smtClean="0">
                <a:solidFill>
                  <a:schemeClr val="bg1"/>
                </a:solidFill>
                <a:cs typeface="Arial" pitchFamily="34" charset="0"/>
              </a:rPr>
              <a:t>into </a:t>
            </a:r>
            <a:r>
              <a:rPr lang="en-US" altLang="zh-CN" sz="1200" b="1" dirty="0">
                <a:solidFill>
                  <a:schemeClr val="bg1"/>
                </a:solidFill>
                <a:cs typeface="Arial" pitchFamily="34" charset="0"/>
              </a:rPr>
              <a:t>Digital Marketing </a:t>
            </a:r>
            <a:r>
              <a:rPr lang="en-US" altLang="zh-CN" sz="1200" dirty="0">
                <a:solidFill>
                  <a:schemeClr val="bg1"/>
                </a:solidFill>
                <a:cs typeface="Arial" pitchFamily="34" charset="0"/>
              </a:rPr>
              <a:t>and Integrate both two areas and make higher wins. </a:t>
            </a:r>
          </a:p>
        </p:txBody>
      </p:sp>
      <p:sp>
        <p:nvSpPr>
          <p:cNvPr id="4" name="同侧圆角矩形 3"/>
          <p:cNvSpPr/>
          <p:nvPr/>
        </p:nvSpPr>
        <p:spPr>
          <a:xfrm>
            <a:off x="931106" y="1761566"/>
            <a:ext cx="2359958" cy="1042147"/>
          </a:xfrm>
          <a:prstGeom prst="round2Same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 Marketing</a:t>
            </a:r>
            <a:endParaRPr lang="zh-CN" altLang="en-US" dirty="0"/>
          </a:p>
        </p:txBody>
      </p:sp>
      <p:sp>
        <p:nvSpPr>
          <p:cNvPr id="6" name="加号 5"/>
          <p:cNvSpPr/>
          <p:nvPr/>
        </p:nvSpPr>
        <p:spPr>
          <a:xfrm>
            <a:off x="1926187" y="2877765"/>
            <a:ext cx="369794" cy="369794"/>
          </a:xfrm>
          <a:prstGeom prst="mathPlus">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大括号 9"/>
          <p:cNvSpPr/>
          <p:nvPr/>
        </p:nvSpPr>
        <p:spPr>
          <a:xfrm>
            <a:off x="3514979" y="1794360"/>
            <a:ext cx="304800" cy="2536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圆角矩形 10"/>
          <p:cNvSpPr/>
          <p:nvPr/>
        </p:nvSpPr>
        <p:spPr>
          <a:xfrm>
            <a:off x="3994080" y="1756452"/>
            <a:ext cx="1589301" cy="2602194"/>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Performance</a:t>
            </a:r>
          </a:p>
          <a:p>
            <a:pPr algn="ctr"/>
            <a:r>
              <a:rPr lang="en-US" altLang="zh-CN" dirty="0" smtClean="0"/>
              <a:t>Marketing     All-chains Solution</a:t>
            </a:r>
            <a:endParaRPr lang="zh-CN" altLang="en-US" dirty="0"/>
          </a:p>
        </p:txBody>
      </p:sp>
      <p:grpSp>
        <p:nvGrpSpPr>
          <p:cNvPr id="18" name="组合 17"/>
          <p:cNvGrpSpPr/>
          <p:nvPr/>
        </p:nvGrpSpPr>
        <p:grpSpPr>
          <a:xfrm>
            <a:off x="798366" y="3321612"/>
            <a:ext cx="2625436" cy="1042147"/>
            <a:chOff x="1144730" y="2971987"/>
            <a:chExt cx="2625436" cy="1042147"/>
          </a:xfrm>
        </p:grpSpPr>
        <p:sp>
          <p:nvSpPr>
            <p:cNvPr id="15" name="任意多边形 14"/>
            <p:cNvSpPr/>
            <p:nvPr/>
          </p:nvSpPr>
          <p:spPr>
            <a:xfrm rot="10800000">
              <a:off x="1277470" y="2971987"/>
              <a:ext cx="2359958" cy="1042147"/>
            </a:xfrm>
            <a:custGeom>
              <a:avLst/>
              <a:gdLst>
                <a:gd name="connsiteX0" fmla="*/ 2359958 w 2359958"/>
                <a:gd name="connsiteY0" fmla="*/ 1042147 h 1042147"/>
                <a:gd name="connsiteX1" fmla="*/ 0 w 2359958"/>
                <a:gd name="connsiteY1" fmla="*/ 1042147 h 1042147"/>
                <a:gd name="connsiteX2" fmla="*/ 0 w 2359958"/>
                <a:gd name="connsiteY2" fmla="*/ 173695 h 1042147"/>
                <a:gd name="connsiteX3" fmla="*/ 173695 w 2359958"/>
                <a:gd name="connsiteY3" fmla="*/ 0 h 1042147"/>
                <a:gd name="connsiteX4" fmla="*/ 2186263 w 2359958"/>
                <a:gd name="connsiteY4" fmla="*/ 0 h 1042147"/>
                <a:gd name="connsiteX5" fmla="*/ 2359958 w 2359958"/>
                <a:gd name="connsiteY5" fmla="*/ 173695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9958" h="1042147">
                  <a:moveTo>
                    <a:pt x="2359958" y="1042147"/>
                  </a:moveTo>
                  <a:lnTo>
                    <a:pt x="0" y="1042147"/>
                  </a:lnTo>
                  <a:lnTo>
                    <a:pt x="0" y="173695"/>
                  </a:lnTo>
                  <a:cubicBezTo>
                    <a:pt x="0" y="77766"/>
                    <a:pt x="77766" y="0"/>
                    <a:pt x="173695" y="0"/>
                  </a:cubicBezTo>
                  <a:lnTo>
                    <a:pt x="2186263" y="0"/>
                  </a:lnTo>
                  <a:cubicBezTo>
                    <a:pt x="2282192" y="0"/>
                    <a:pt x="2359958" y="77766"/>
                    <a:pt x="2359958" y="173695"/>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144730" y="3346867"/>
              <a:ext cx="2625436" cy="292388"/>
            </a:xfrm>
            <a:prstGeom prst="rect">
              <a:avLst/>
            </a:prstGeom>
            <a:noFill/>
          </p:spPr>
          <p:txBody>
            <a:bodyPr wrap="square" rtlCol="0">
              <a:spAutoFit/>
            </a:bodyPr>
            <a:lstStyle/>
            <a:p>
              <a:pPr algn="ctr"/>
              <a:r>
                <a:rPr lang="en-US" altLang="zh-CN" dirty="0">
                  <a:solidFill>
                    <a:schemeClr val="bg1"/>
                  </a:solidFill>
                </a:rPr>
                <a:t>Digital Marketing</a:t>
              </a:r>
              <a:endParaRPr lang="zh-CN" altLang="en-US" dirty="0">
                <a:solidFill>
                  <a:schemeClr val="bg1"/>
                </a:solidFill>
              </a:endParaRPr>
            </a:p>
          </p:txBody>
        </p:sp>
      </p:grpSp>
      <p:sp>
        <p:nvSpPr>
          <p:cNvPr id="19" name="五角星 18"/>
          <p:cNvSpPr/>
          <p:nvPr/>
        </p:nvSpPr>
        <p:spPr>
          <a:xfrm>
            <a:off x="872834" y="4502729"/>
            <a:ext cx="159328" cy="159328"/>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989576" y="4441047"/>
            <a:ext cx="1306400" cy="292388"/>
          </a:xfrm>
          <a:prstGeom prst="rect">
            <a:avLst/>
          </a:prstGeom>
          <a:noFill/>
        </p:spPr>
        <p:txBody>
          <a:bodyPr wrap="square" rtlCol="0">
            <a:spAutoFit/>
          </a:bodyPr>
          <a:lstStyle/>
          <a:p>
            <a:r>
              <a:rPr lang="en-US" altLang="zh-CN" dirty="0" smtClean="0">
                <a:solidFill>
                  <a:schemeClr val="bg1"/>
                </a:solidFill>
              </a:rPr>
              <a:t>Tezign </a:t>
            </a:r>
            <a:r>
              <a:rPr lang="en-US" altLang="zh-CN" dirty="0">
                <a:solidFill>
                  <a:schemeClr val="bg1"/>
                </a:solidFill>
              </a:rPr>
              <a:t>Is Here</a:t>
            </a:r>
            <a:endParaRPr lang="zh-CN" altLang="en-US" dirty="0">
              <a:solidFill>
                <a:schemeClr val="bg1"/>
              </a:solidFill>
            </a:endParaRPr>
          </a:p>
        </p:txBody>
      </p:sp>
      <p:sp>
        <p:nvSpPr>
          <p:cNvPr id="21" name="五角星 20"/>
          <p:cNvSpPr/>
          <p:nvPr/>
        </p:nvSpPr>
        <p:spPr>
          <a:xfrm>
            <a:off x="2031420" y="2369437"/>
            <a:ext cx="159328" cy="159328"/>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2396980" y="4519021"/>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024826" y="3935868"/>
            <a:ext cx="165922" cy="143036"/>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562902" y="4444345"/>
            <a:ext cx="2518638" cy="292388"/>
          </a:xfrm>
          <a:prstGeom prst="rect">
            <a:avLst/>
          </a:prstGeom>
          <a:noFill/>
        </p:spPr>
        <p:txBody>
          <a:bodyPr wrap="none" rtlCol="0">
            <a:spAutoFit/>
          </a:bodyPr>
          <a:lstStyle/>
          <a:p>
            <a:r>
              <a:rPr lang="en-US" altLang="zh-CN" dirty="0" smtClean="0">
                <a:solidFill>
                  <a:schemeClr val="bg1"/>
                </a:solidFill>
              </a:rPr>
              <a:t>Tezign could dig deeper into </a:t>
            </a:r>
            <a:endParaRPr lang="zh-CN" altLang="en-US" dirty="0">
              <a:solidFill>
                <a:schemeClr val="bg1"/>
              </a:solidFill>
            </a:endParaRPr>
          </a:p>
        </p:txBody>
      </p:sp>
      <p:sp>
        <p:nvSpPr>
          <p:cNvPr id="25" name="文本框 24"/>
          <p:cNvSpPr txBox="1"/>
          <p:nvPr/>
        </p:nvSpPr>
        <p:spPr>
          <a:xfrm>
            <a:off x="5716121" y="1444735"/>
            <a:ext cx="2665880" cy="2677656"/>
          </a:xfrm>
          <a:prstGeom prst="rect">
            <a:avLst/>
          </a:prstGeom>
          <a:noFill/>
        </p:spPr>
        <p:txBody>
          <a:bodyPr vert="horz" wrap="square" rtlCol="0">
            <a:spAutoFit/>
          </a:bodyPr>
          <a:lstStyle/>
          <a:p>
            <a:r>
              <a:rPr lang="en-US" altLang="zh-CN" sz="1050" b="1" dirty="0">
                <a:solidFill>
                  <a:schemeClr val="bg1"/>
                </a:solidFill>
              </a:rPr>
              <a:t>Performance Marketing</a:t>
            </a:r>
            <a:r>
              <a:rPr lang="en-US" altLang="zh-CN" sz="1050" dirty="0">
                <a:solidFill>
                  <a:schemeClr val="bg1"/>
                </a:solidFill>
              </a:rPr>
              <a:t> is a frontier, vague and huge conception. </a:t>
            </a:r>
          </a:p>
          <a:p>
            <a:pPr marL="171450" indent="-171450">
              <a:buFont typeface="Arial" panose="020B0604020202020204" pitchFamily="34" charset="0"/>
              <a:buChar char="•"/>
            </a:pPr>
            <a:r>
              <a:rPr lang="en-US" altLang="zh-CN" sz="1050" dirty="0">
                <a:solidFill>
                  <a:schemeClr val="bg1"/>
                </a:solidFill>
              </a:rPr>
              <a:t>It mainly describes a new era marketing methodology and eco-system which integrates data bilaterally within marketing and sales cycle, making customers gain good shopping UX and clients own better and more efficient marketing experience to promote sales.</a:t>
            </a:r>
          </a:p>
          <a:p>
            <a:pPr marL="171450" indent="-171450">
              <a:buFont typeface="Arial" panose="020B0604020202020204" pitchFamily="34" charset="0"/>
              <a:buChar char="•"/>
            </a:pPr>
            <a:r>
              <a:rPr lang="en-US" altLang="zh-CN" sz="1050" dirty="0">
                <a:solidFill>
                  <a:schemeClr val="bg1"/>
                </a:solidFill>
              </a:rPr>
              <a:t>It involves more and more 3</a:t>
            </a:r>
            <a:r>
              <a:rPr lang="en-US" altLang="zh-CN" sz="1050" baseline="30000" dirty="0">
                <a:solidFill>
                  <a:schemeClr val="bg1"/>
                </a:solidFill>
              </a:rPr>
              <a:t>rd</a:t>
            </a:r>
            <a:r>
              <a:rPr lang="en-US" altLang="zh-CN" sz="1050" dirty="0">
                <a:solidFill>
                  <a:schemeClr val="bg1"/>
                </a:solidFill>
              </a:rPr>
              <a:t> partners like social media, influencers, and even creative designers and provides chances to cooperate together and win higher.</a:t>
            </a:r>
            <a:endParaRPr lang="zh-CN" altLang="en-US" sz="1050" dirty="0">
              <a:solidFill>
                <a:schemeClr val="bg1"/>
              </a:solidFill>
            </a:endParaRPr>
          </a:p>
        </p:txBody>
      </p:sp>
      <p:sp>
        <p:nvSpPr>
          <p:cNvPr id="26" name="心形 25"/>
          <p:cNvSpPr/>
          <p:nvPr/>
        </p:nvSpPr>
        <p:spPr>
          <a:xfrm>
            <a:off x="4688735" y="3486903"/>
            <a:ext cx="194693" cy="194693"/>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心形 26"/>
          <p:cNvSpPr/>
          <p:nvPr/>
        </p:nvSpPr>
        <p:spPr>
          <a:xfrm>
            <a:off x="5010594" y="4502729"/>
            <a:ext cx="194693" cy="194693"/>
          </a:xfrm>
          <a:prstGeom prst="hear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5306291" y="4454240"/>
            <a:ext cx="3193473" cy="292388"/>
          </a:xfrm>
          <a:prstGeom prst="rect">
            <a:avLst/>
          </a:prstGeom>
          <a:noFill/>
        </p:spPr>
        <p:txBody>
          <a:bodyPr wrap="square" rtlCol="0">
            <a:spAutoFit/>
          </a:bodyPr>
          <a:lstStyle/>
          <a:p>
            <a:r>
              <a:rPr lang="en-US" altLang="zh-CN" dirty="0">
                <a:solidFill>
                  <a:schemeClr val="bg1"/>
                </a:solidFill>
              </a:rPr>
              <a:t>Future Days and Trends</a:t>
            </a:r>
            <a:endParaRPr lang="zh-CN" altLang="en-US" dirty="0">
              <a:solidFill>
                <a:schemeClr val="bg1"/>
              </a:solidFill>
            </a:endParaRPr>
          </a:p>
        </p:txBody>
      </p:sp>
      <p:sp>
        <p:nvSpPr>
          <p:cNvPr id="7" name="文本框 6"/>
          <p:cNvSpPr txBox="1"/>
          <p:nvPr/>
        </p:nvSpPr>
        <p:spPr>
          <a:xfrm>
            <a:off x="2496304" y="1420992"/>
            <a:ext cx="1854995" cy="292388"/>
          </a:xfrm>
          <a:prstGeom prst="rect">
            <a:avLst/>
          </a:prstGeom>
          <a:noFill/>
        </p:spPr>
        <p:txBody>
          <a:bodyPr wrap="none" rtlCol="0">
            <a:spAutoFit/>
          </a:bodyPr>
          <a:lstStyle/>
          <a:p>
            <a:r>
              <a:rPr lang="en-US" altLang="zh-CN" dirty="0" smtClean="0">
                <a:solidFill>
                  <a:schemeClr val="bg1"/>
                </a:solidFill>
              </a:rPr>
              <a:t>DAM Solution System</a:t>
            </a:r>
            <a:endParaRPr lang="zh-CN" altLang="en-US" dirty="0" smtClean="0">
              <a:solidFill>
                <a:schemeClr val="bg1"/>
              </a:solidFill>
            </a:endParaRPr>
          </a:p>
        </p:txBody>
      </p:sp>
    </p:spTree>
    <p:extLst>
      <p:ext uri="{BB962C8B-B14F-4D97-AF65-F5344CB8AC3E}">
        <p14:creationId xmlns:p14="http://schemas.microsoft.com/office/powerpoint/2010/main" val="27837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300" y="1563688"/>
            <a:ext cx="5219700"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Traditional Ways</a:t>
            </a:r>
            <a:endParaRPr lang="zh-CN" altLang="en-US" sz="4000" baseline="-3000" dirty="0">
              <a:solidFill>
                <a:schemeClr val="bg1">
                  <a:lumMod val="95000"/>
                </a:schemeClr>
              </a:solidFill>
              <a:cs typeface="Arial" pitchFamily="34" charset="0"/>
            </a:endParaRPr>
          </a:p>
        </p:txBody>
      </p:sp>
      <p:sp>
        <p:nvSpPr>
          <p:cNvPr id="17" name="TextBox 111"/>
          <p:cNvSpPr txBox="1">
            <a:spLocks noChangeArrowheads="1"/>
          </p:cNvSpPr>
          <p:nvPr/>
        </p:nvSpPr>
        <p:spPr bwMode="auto">
          <a:xfrm>
            <a:off x="3924300" y="2344738"/>
            <a:ext cx="4268788" cy="200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Traditional Ways do not only means old and out-of-date social medias. More Importantly, it including old marketing operating ways like non-selection audience, non assessment shopping behavior, non feedback creatives. </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endPar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In Traditional Ways, marketers seldom know how data reflects on these important marketing parts and then have no idea how customers feedback during the whole marketing cycle and if the marketing cost is valued. Marketers often pay more and win low.</a:t>
            </a: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952633202"/>
      </p:ext>
    </p:extLst>
  </p:cSld>
  <p:clrMapOvr>
    <a:masterClrMapping/>
  </p:clrMapOvr>
  <p:transition spd="slow" advClick="0" advTm="4315">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nodeType="afterGroup">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8"/>
          <p:cNvSpPr/>
          <p:nvPr/>
        </p:nvSpPr>
        <p:spPr>
          <a:xfrm flipH="1">
            <a:off x="0" y="2932113"/>
            <a:ext cx="9144000" cy="2211387"/>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dirty="0">
              <a:solidFill>
                <a:schemeClr val="tx1">
                  <a:lumMod val="95000"/>
                  <a:lumOff val="5000"/>
                </a:schemeClr>
              </a:solidFill>
              <a:latin typeface="+mn-ea"/>
            </a:endParaRPr>
          </a:p>
        </p:txBody>
      </p:sp>
      <p:cxnSp>
        <p:nvCxnSpPr>
          <p:cNvPr id="24" name="Straight Connector 26"/>
          <p:cNvCxnSpPr/>
          <p:nvPr/>
        </p:nvCxnSpPr>
        <p:spPr>
          <a:xfrm>
            <a:off x="1730375"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7"/>
          <p:cNvCxnSpPr/>
          <p:nvPr/>
        </p:nvCxnSpPr>
        <p:spPr>
          <a:xfrm>
            <a:off x="3892550" y="3695700"/>
            <a:ext cx="1439863"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8"/>
          <p:cNvCxnSpPr/>
          <p:nvPr/>
        </p:nvCxnSpPr>
        <p:spPr>
          <a:xfrm>
            <a:off x="6076950" y="3695700"/>
            <a:ext cx="1368425"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p:cNvSpPr txBox="1">
            <a:spLocks/>
          </p:cNvSpPr>
          <p:nvPr/>
        </p:nvSpPr>
        <p:spPr bwMode="auto">
          <a:xfrm>
            <a:off x="6011863" y="1047750"/>
            <a:ext cx="2376487"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eaLnBrk="1" hangingPunct="1">
              <a:spcBef>
                <a:spcPts val="750"/>
              </a:spcBef>
              <a:buFont typeface="Arial" pitchFamily="34" charset="0"/>
              <a:buNone/>
            </a:pPr>
            <a:r>
              <a:rPr lang="en-US" altLang="zh-CN" sz="900" dirty="0">
                <a:solidFill>
                  <a:schemeClr val="bg1"/>
                </a:solidFill>
                <a:cs typeface="Arial" pitchFamily="34" charset="0"/>
              </a:rPr>
              <a:t>Sites can be online shop and offline stores. </a:t>
            </a:r>
          </a:p>
          <a:p>
            <a:pPr eaLnBrk="1" hangingPunct="1">
              <a:spcBef>
                <a:spcPts val="750"/>
              </a:spcBef>
              <a:buFont typeface="Arial" pitchFamily="34" charset="0"/>
              <a:buNone/>
            </a:pPr>
            <a:r>
              <a:rPr lang="en-US" altLang="zh-CN" sz="900" dirty="0">
                <a:solidFill>
                  <a:schemeClr val="bg1"/>
                </a:solidFill>
                <a:cs typeface="Arial" pitchFamily="34" charset="0"/>
              </a:rPr>
              <a:t>Without data-driven strategies, marketers don’t know how  optimize the layout and creative designs. </a:t>
            </a:r>
          </a:p>
          <a:p>
            <a:pPr eaLnBrk="1" hangingPunct="1">
              <a:spcBef>
                <a:spcPts val="750"/>
              </a:spcBef>
              <a:buFont typeface="Arial" pitchFamily="34" charset="0"/>
              <a:buNone/>
            </a:pPr>
            <a:r>
              <a:rPr lang="en-US" altLang="zh-CN" sz="900" dirty="0">
                <a:solidFill>
                  <a:schemeClr val="bg1"/>
                </a:solidFill>
                <a:cs typeface="Arial" pitchFamily="34" charset="0"/>
              </a:rPr>
              <a:t>These elements are impactful visually on customers’ shopping  UX which is as important as the products themselves. </a:t>
            </a:r>
          </a:p>
          <a:p>
            <a:pPr eaLnBrk="1" hangingPunct="1">
              <a:spcBef>
                <a:spcPts val="750"/>
              </a:spcBef>
              <a:buFont typeface="Arial" pitchFamily="34" charset="0"/>
              <a:buNone/>
            </a:pPr>
            <a:r>
              <a:rPr lang="en-US" altLang="zh-CN" sz="900" dirty="0">
                <a:solidFill>
                  <a:schemeClr val="bg1"/>
                </a:solidFill>
                <a:cs typeface="Arial" pitchFamily="34" charset="0"/>
              </a:rPr>
              <a:t>Most time, Customers come into site with </a:t>
            </a:r>
            <a:r>
              <a:rPr lang="en-US" altLang="zh-CN" sz="900" dirty="0" err="1">
                <a:solidFill>
                  <a:schemeClr val="bg1"/>
                </a:solidFill>
                <a:cs typeface="Arial" pitchFamily="34" charset="0"/>
              </a:rPr>
              <a:t>manys</a:t>
            </a:r>
            <a:r>
              <a:rPr lang="en-US" altLang="zh-CN" sz="900" dirty="0">
                <a:solidFill>
                  <a:schemeClr val="bg1"/>
                </a:solidFill>
                <a:cs typeface="Arial" pitchFamily="34" charset="0"/>
              </a:rPr>
              <a:t> </a:t>
            </a:r>
            <a:r>
              <a:rPr lang="en-US" altLang="zh-CN" sz="900" dirty="0" err="1">
                <a:solidFill>
                  <a:schemeClr val="bg1"/>
                </a:solidFill>
                <a:cs typeface="Arial" pitchFamily="34" charset="0"/>
              </a:rPr>
              <a:t>touchs</a:t>
            </a:r>
            <a:r>
              <a:rPr lang="en-US" altLang="zh-CN" sz="900" dirty="0">
                <a:solidFill>
                  <a:schemeClr val="bg1"/>
                </a:solidFill>
                <a:cs typeface="Arial" pitchFamily="34" charset="0"/>
              </a:rPr>
              <a:t> on different creatives. Marketers could not work out the channel attributions which could help adjust marketing strategies.</a:t>
            </a:r>
          </a:p>
        </p:txBody>
      </p:sp>
      <p:sp>
        <p:nvSpPr>
          <p:cNvPr id="28" name="Title 13"/>
          <p:cNvSpPr txBox="1">
            <a:spLocks/>
          </p:cNvSpPr>
          <p:nvPr/>
        </p:nvSpPr>
        <p:spPr>
          <a:xfrm>
            <a:off x="6021388" y="581025"/>
            <a:ext cx="2289175"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fontAlgn="auto">
              <a:spcAft>
                <a:spcPts val="0"/>
              </a:spcAft>
              <a:defRPr/>
            </a:pPr>
            <a:r>
              <a:rPr lang="en-US" sz="2400" dirty="0">
                <a:solidFill>
                  <a:schemeClr val="accent1"/>
                </a:solidFill>
                <a:latin typeface="+mn-ea"/>
                <a:ea typeface="+mn-ea"/>
              </a:rPr>
              <a:t>Sites</a:t>
            </a:r>
          </a:p>
        </p:txBody>
      </p:sp>
      <p:sp>
        <p:nvSpPr>
          <p:cNvPr id="29" name="Content Placeholder 2"/>
          <p:cNvSpPr txBox="1">
            <a:spLocks/>
          </p:cNvSpPr>
          <p:nvPr/>
        </p:nvSpPr>
        <p:spPr bwMode="auto">
          <a:xfrm>
            <a:off x="811213" y="1041400"/>
            <a:ext cx="237648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87438">
              <a:defRPr sz="1300">
                <a:solidFill>
                  <a:schemeClr val="tx1"/>
                </a:solidFill>
                <a:latin typeface="华文细黑" pitchFamily="2" charset="-122"/>
                <a:ea typeface="华文细黑" pitchFamily="2" charset="-122"/>
              </a:defRPr>
            </a:lvl1pPr>
            <a:lvl2pPr marL="742950" indent="-285750" defTabSz="1087438">
              <a:defRPr sz="1300">
                <a:solidFill>
                  <a:schemeClr val="tx1"/>
                </a:solidFill>
                <a:latin typeface="华文细黑" pitchFamily="2" charset="-122"/>
                <a:ea typeface="华文细黑" pitchFamily="2" charset="-122"/>
              </a:defRPr>
            </a:lvl2pPr>
            <a:lvl3pPr marL="1143000" indent="-228600" defTabSz="1087438">
              <a:defRPr sz="1300">
                <a:solidFill>
                  <a:schemeClr val="tx1"/>
                </a:solidFill>
                <a:latin typeface="华文细黑" pitchFamily="2" charset="-122"/>
                <a:ea typeface="华文细黑" pitchFamily="2" charset="-122"/>
              </a:defRPr>
            </a:lvl3pPr>
            <a:lvl4pPr marL="1600200" indent="-228600" defTabSz="1087438">
              <a:defRPr sz="1300">
                <a:solidFill>
                  <a:schemeClr val="tx1"/>
                </a:solidFill>
                <a:latin typeface="华文细黑" pitchFamily="2" charset="-122"/>
                <a:ea typeface="华文细黑" pitchFamily="2" charset="-122"/>
              </a:defRPr>
            </a:lvl4pPr>
            <a:lvl5pPr marL="2057400" indent="-228600" defTabSz="1087438">
              <a:defRPr sz="1300">
                <a:solidFill>
                  <a:schemeClr val="tx1"/>
                </a:solidFill>
                <a:latin typeface="华文细黑" pitchFamily="2" charset="-122"/>
                <a:ea typeface="华文细黑" pitchFamily="2" charset="-122"/>
              </a:defRPr>
            </a:lvl5pPr>
            <a:lvl6pPr marL="25146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1087438"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r" eaLnBrk="1" hangingPunct="1">
              <a:spcBef>
                <a:spcPct val="20000"/>
              </a:spcBef>
              <a:buFont typeface="Arial" pitchFamily="34" charset="0"/>
              <a:buNone/>
            </a:pPr>
            <a:r>
              <a:rPr lang="en-US" altLang="zh-CN" sz="900" dirty="0">
                <a:solidFill>
                  <a:schemeClr val="bg1"/>
                </a:solidFill>
                <a:cs typeface="Arial" pitchFamily="34" charset="0"/>
              </a:rPr>
              <a:t>Channel are various, including:</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Newspaper, Booklet</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SMS, Email</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Display, SEO, SEM, Affiliate</a:t>
            </a:r>
          </a:p>
          <a:p>
            <a:pPr marL="171450" indent="-171450" algn="r" eaLnBrk="1" hangingPunct="1">
              <a:spcBef>
                <a:spcPct val="20000"/>
              </a:spcBef>
              <a:buFont typeface="Arial" panose="020B0604020202020204" pitchFamily="34" charset="0"/>
              <a:buChar char="•"/>
            </a:pPr>
            <a:r>
              <a:rPr lang="en-US" altLang="zh-CN" sz="700" dirty="0">
                <a:solidFill>
                  <a:schemeClr val="bg1"/>
                </a:solidFill>
                <a:cs typeface="Arial" pitchFamily="34" charset="0"/>
              </a:rPr>
              <a:t>Office-line Activities</a:t>
            </a:r>
          </a:p>
          <a:p>
            <a:pPr algn="r" eaLnBrk="1" hangingPunct="1">
              <a:spcBef>
                <a:spcPct val="20000"/>
              </a:spcBef>
            </a:pPr>
            <a:r>
              <a:rPr lang="en-US" altLang="zh-CN" sz="900" dirty="0">
                <a:solidFill>
                  <a:schemeClr val="bg1"/>
                </a:solidFill>
                <a:cs typeface="Arial" pitchFamily="34" charset="0"/>
              </a:rPr>
              <a:t>Marketers often make unreasonable marketing budgets with no reference and subjectively. </a:t>
            </a:r>
          </a:p>
          <a:p>
            <a:pPr algn="r" eaLnBrk="1" hangingPunct="1">
              <a:spcBef>
                <a:spcPct val="20000"/>
              </a:spcBef>
            </a:pPr>
            <a:endParaRPr lang="en-US" altLang="zh-CN" sz="900" dirty="0">
              <a:solidFill>
                <a:schemeClr val="bg1"/>
              </a:solidFill>
              <a:cs typeface="Arial" pitchFamily="34" charset="0"/>
            </a:endParaRPr>
          </a:p>
          <a:p>
            <a:pPr algn="r" eaLnBrk="1" hangingPunct="1">
              <a:spcBef>
                <a:spcPct val="20000"/>
              </a:spcBef>
            </a:pPr>
            <a:r>
              <a:rPr lang="en-US" altLang="zh-CN" sz="900" dirty="0">
                <a:solidFill>
                  <a:schemeClr val="bg1"/>
                </a:solidFill>
                <a:cs typeface="Arial" pitchFamily="34" charset="0"/>
              </a:rPr>
              <a:t>And from advertising to deal ,they have no approaches to assess the performance of the channels and the creatives and not know how to improve the creatives and adjust channel strategies.  </a:t>
            </a:r>
          </a:p>
          <a:p>
            <a:pPr algn="r" eaLnBrk="1" hangingPunct="1">
              <a:spcBef>
                <a:spcPct val="20000"/>
              </a:spcBef>
              <a:buFont typeface="Arial" pitchFamily="34" charset="0"/>
              <a:buNone/>
            </a:pPr>
            <a:endParaRPr lang="en-US" altLang="zh-CN" sz="900" dirty="0">
              <a:solidFill>
                <a:schemeClr val="bg1"/>
              </a:solidFill>
              <a:cs typeface="Arial" pitchFamily="34" charset="0"/>
            </a:endParaRPr>
          </a:p>
        </p:txBody>
      </p:sp>
      <p:sp>
        <p:nvSpPr>
          <p:cNvPr id="30" name="Title 13"/>
          <p:cNvSpPr txBox="1">
            <a:spLocks/>
          </p:cNvSpPr>
          <p:nvPr/>
        </p:nvSpPr>
        <p:spPr>
          <a:xfrm>
            <a:off x="896938" y="581025"/>
            <a:ext cx="2290762" cy="531813"/>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r" fontAlgn="auto">
              <a:spcAft>
                <a:spcPts val="0"/>
              </a:spcAft>
              <a:defRPr/>
            </a:pPr>
            <a:r>
              <a:rPr lang="en-US" sz="2400" dirty="0">
                <a:solidFill>
                  <a:schemeClr val="accent1"/>
                </a:solidFill>
                <a:latin typeface="+mn-ea"/>
                <a:ea typeface="+mn-ea"/>
              </a:rPr>
              <a:t>Channel</a:t>
            </a:r>
          </a:p>
        </p:txBody>
      </p:sp>
      <p:grpSp>
        <p:nvGrpSpPr>
          <p:cNvPr id="5" name="组合 4"/>
          <p:cNvGrpSpPr>
            <a:grpSpLocks/>
          </p:cNvGrpSpPr>
          <p:nvPr/>
        </p:nvGrpSpPr>
        <p:grpSpPr bwMode="auto">
          <a:xfrm>
            <a:off x="493713" y="4105266"/>
            <a:ext cx="1781175" cy="934852"/>
            <a:chOff x="494467" y="4105021"/>
            <a:chExt cx="1780309" cy="934887"/>
          </a:xfrm>
        </p:grpSpPr>
        <p:sp>
          <p:nvSpPr>
            <p:cNvPr id="24609" name="文本框 35"/>
            <p:cNvSpPr txBox="1">
              <a:spLocks noChangeArrowheads="1"/>
            </p:cNvSpPr>
            <p:nvPr/>
          </p:nvSpPr>
          <p:spPr bwMode="auto">
            <a:xfrm>
              <a:off x="679818"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Advertising</a:t>
              </a:r>
              <a:endParaRPr lang="zh-CN" altLang="en-US" sz="1100" dirty="0">
                <a:solidFill>
                  <a:schemeClr val="bg1"/>
                </a:solidFill>
              </a:endParaRPr>
            </a:p>
          </p:txBody>
        </p:sp>
        <p:sp>
          <p:nvSpPr>
            <p:cNvPr id="24610" name="文本框 36"/>
            <p:cNvSpPr txBox="1">
              <a:spLocks noChangeArrowheads="1"/>
            </p:cNvSpPr>
            <p:nvPr/>
          </p:nvSpPr>
          <p:spPr bwMode="auto">
            <a:xfrm>
              <a:off x="494467" y="4331996"/>
              <a:ext cx="1780309" cy="70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Marketers Dispatch creatives to Channels to attract traffic to online and offline sites.</a:t>
              </a:r>
              <a:endParaRPr lang="zh-CN" altLang="en-US" sz="1000" dirty="0">
                <a:solidFill>
                  <a:schemeClr val="bg1"/>
                </a:solidFill>
              </a:endParaRPr>
            </a:p>
          </p:txBody>
        </p:sp>
      </p:grpSp>
      <p:grpSp>
        <p:nvGrpSpPr>
          <p:cNvPr id="38" name="组合 37"/>
          <p:cNvGrpSpPr>
            <a:grpSpLocks/>
          </p:cNvGrpSpPr>
          <p:nvPr/>
        </p:nvGrpSpPr>
        <p:grpSpPr bwMode="auto">
          <a:xfrm>
            <a:off x="1068388" y="3387725"/>
            <a:ext cx="612775" cy="612775"/>
            <a:chOff x="4052453" y="3044495"/>
            <a:chExt cx="613105" cy="613105"/>
          </a:xfrm>
        </p:grpSpPr>
        <p:sp>
          <p:nvSpPr>
            <p:cNvPr id="39" name="椭圆 38"/>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8" name="文本框 3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33" name="组合 32"/>
          <p:cNvGrpSpPr>
            <a:grpSpLocks/>
          </p:cNvGrpSpPr>
          <p:nvPr/>
        </p:nvGrpSpPr>
        <p:grpSpPr bwMode="auto">
          <a:xfrm>
            <a:off x="3216275" y="3363913"/>
            <a:ext cx="612775" cy="612775"/>
            <a:chOff x="4052453" y="3044495"/>
            <a:chExt cx="613105" cy="613105"/>
          </a:xfrm>
        </p:grpSpPr>
        <p:sp>
          <p:nvSpPr>
            <p:cNvPr id="34" name="椭圆 33"/>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6" name="文本框 34"/>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6" name="组合 5"/>
          <p:cNvGrpSpPr>
            <a:grpSpLocks/>
          </p:cNvGrpSpPr>
          <p:nvPr/>
        </p:nvGrpSpPr>
        <p:grpSpPr bwMode="auto">
          <a:xfrm>
            <a:off x="2641600" y="4105268"/>
            <a:ext cx="1781175" cy="780966"/>
            <a:chOff x="2642318" y="4105021"/>
            <a:chExt cx="1780309" cy="780995"/>
          </a:xfrm>
        </p:grpSpPr>
        <p:sp>
          <p:nvSpPr>
            <p:cNvPr id="44" name="文本框 43"/>
            <p:cNvSpPr txBox="1"/>
            <p:nvPr/>
          </p:nvSpPr>
          <p:spPr>
            <a:xfrm>
              <a:off x="2827966" y="4105021"/>
              <a:ext cx="1459790" cy="261947"/>
            </a:xfrm>
            <a:prstGeom prst="rect">
              <a:avLst/>
            </a:prstGeom>
            <a:noFill/>
          </p:spPr>
          <p:txBody>
            <a:bodyPr>
              <a:spAutoFit/>
            </a:bodyPr>
            <a:lstStyle/>
            <a:p>
              <a:pPr algn="ctr" defTabSz="685754" eaLnBrk="1" fontAlgn="auto" hangingPunct="1">
                <a:spcBef>
                  <a:spcPts val="0"/>
                </a:spcBef>
                <a:spcAft>
                  <a:spcPts val="0"/>
                </a:spcAft>
                <a:defRPr/>
              </a:pPr>
              <a:r>
                <a:rPr lang="en-US" altLang="zh-CN" sz="1100" dirty="0">
                  <a:solidFill>
                    <a:schemeClr val="bg1"/>
                  </a:solidFill>
                  <a:latin typeface="+mn-ea"/>
                  <a:ea typeface="+mn-ea"/>
                  <a:cs typeface="Open Sans" panose="020B0606030504020204" pitchFamily="34" charset="0"/>
                </a:rPr>
                <a:t>Touching</a:t>
              </a:r>
            </a:p>
          </p:txBody>
        </p:sp>
        <p:sp>
          <p:nvSpPr>
            <p:cNvPr id="24604" name="文本框 44"/>
            <p:cNvSpPr txBox="1">
              <a:spLocks noChangeArrowheads="1"/>
            </p:cNvSpPr>
            <p:nvPr/>
          </p:nvSpPr>
          <p:spPr bwMode="auto">
            <a:xfrm>
              <a:off x="2642318" y="4331998"/>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touch the sites from creatives dispatched in channels</a:t>
              </a:r>
              <a:endParaRPr lang="zh-CN" altLang="en-US" sz="1000" dirty="0">
                <a:solidFill>
                  <a:schemeClr val="bg1"/>
                </a:solidFill>
              </a:endParaRPr>
            </a:p>
          </p:txBody>
        </p:sp>
      </p:grpSp>
      <p:grpSp>
        <p:nvGrpSpPr>
          <p:cNvPr id="41" name="组合 40"/>
          <p:cNvGrpSpPr>
            <a:grpSpLocks/>
          </p:cNvGrpSpPr>
          <p:nvPr/>
        </p:nvGrpSpPr>
        <p:grpSpPr bwMode="auto">
          <a:xfrm>
            <a:off x="5421313" y="3382963"/>
            <a:ext cx="612775" cy="612775"/>
            <a:chOff x="4052453" y="3044495"/>
            <a:chExt cx="613105" cy="613105"/>
          </a:xfrm>
        </p:grpSpPr>
        <p:sp>
          <p:nvSpPr>
            <p:cNvPr id="42" name="椭圆 4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solidFill>
                  <a:schemeClr val="bg1"/>
                </a:solidFill>
              </a:endParaRPr>
            </a:p>
          </p:txBody>
        </p:sp>
        <p:sp>
          <p:nvSpPr>
            <p:cNvPr id="24602" name="文本框 4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7" name="组合 6"/>
          <p:cNvGrpSpPr>
            <a:grpSpLocks/>
          </p:cNvGrpSpPr>
          <p:nvPr/>
        </p:nvGrpSpPr>
        <p:grpSpPr bwMode="auto">
          <a:xfrm>
            <a:off x="4827588" y="4105267"/>
            <a:ext cx="1779587" cy="780964"/>
            <a:chOff x="4827435" y="4105021"/>
            <a:chExt cx="1780309" cy="780993"/>
          </a:xfrm>
        </p:grpSpPr>
        <p:sp>
          <p:nvSpPr>
            <p:cNvPr id="24599" name="文本框 45"/>
            <p:cNvSpPr txBox="1">
              <a:spLocks noChangeArrowheads="1"/>
            </p:cNvSpPr>
            <p:nvPr/>
          </p:nvSpPr>
          <p:spPr bwMode="auto">
            <a:xfrm>
              <a:off x="5012786" y="4105021"/>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Viewing</a:t>
              </a:r>
              <a:endParaRPr lang="zh-CN" altLang="en-US" sz="1100" dirty="0">
                <a:solidFill>
                  <a:schemeClr val="bg1"/>
                </a:solidFill>
              </a:endParaRPr>
            </a:p>
          </p:txBody>
        </p:sp>
        <p:sp>
          <p:nvSpPr>
            <p:cNvPr id="24600" name="文本框 46"/>
            <p:cNvSpPr txBox="1">
              <a:spLocks noChangeArrowheads="1"/>
            </p:cNvSpPr>
            <p:nvPr/>
          </p:nvSpPr>
          <p:spPr bwMode="auto">
            <a:xfrm>
              <a:off x="4827435" y="4331996"/>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show interest in the brand and products</a:t>
              </a:r>
              <a:endParaRPr lang="zh-CN" altLang="en-US" sz="1000" dirty="0">
                <a:solidFill>
                  <a:schemeClr val="bg1"/>
                </a:solidFill>
              </a:endParaRPr>
            </a:p>
          </p:txBody>
        </p:sp>
      </p:grpSp>
      <p:grpSp>
        <p:nvGrpSpPr>
          <p:cNvPr id="51" name="组合 50"/>
          <p:cNvGrpSpPr>
            <a:grpSpLocks/>
          </p:cNvGrpSpPr>
          <p:nvPr/>
        </p:nvGrpSpPr>
        <p:grpSpPr bwMode="auto">
          <a:xfrm>
            <a:off x="7500938" y="3362325"/>
            <a:ext cx="614362" cy="614363"/>
            <a:chOff x="4052453" y="3044495"/>
            <a:chExt cx="613105" cy="613105"/>
          </a:xfrm>
        </p:grpSpPr>
        <p:sp>
          <p:nvSpPr>
            <p:cNvPr id="52" name="椭圆 51"/>
            <p:cNvSpPr/>
            <p:nvPr/>
          </p:nvSpPr>
          <p:spPr>
            <a:xfrm>
              <a:off x="4052453" y="3044495"/>
              <a:ext cx="613105" cy="6131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dirty="0">
                <a:ln>
                  <a:solidFill>
                    <a:schemeClr val="bg1"/>
                  </a:solidFill>
                </a:ln>
                <a:solidFill>
                  <a:schemeClr val="bg1"/>
                </a:solidFill>
              </a:endParaRPr>
            </a:p>
          </p:txBody>
        </p:sp>
        <p:sp>
          <p:nvSpPr>
            <p:cNvPr id="24598" name="文本框 52"/>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endParaRPr lang="zh-CN" altLang="en-US" sz="2800" dirty="0">
                <a:solidFill>
                  <a:schemeClr val="bg1"/>
                </a:solidFill>
              </a:endParaRPr>
            </a:p>
          </p:txBody>
        </p:sp>
      </p:grpSp>
      <p:grpSp>
        <p:nvGrpSpPr>
          <p:cNvPr id="8" name="组合 7"/>
          <p:cNvGrpSpPr>
            <a:grpSpLocks/>
          </p:cNvGrpSpPr>
          <p:nvPr/>
        </p:nvGrpSpPr>
        <p:grpSpPr bwMode="auto">
          <a:xfrm>
            <a:off x="6856413" y="4110036"/>
            <a:ext cx="1781175" cy="780964"/>
            <a:chOff x="6856906" y="4109962"/>
            <a:chExt cx="1780309" cy="780993"/>
          </a:xfrm>
        </p:grpSpPr>
        <p:sp>
          <p:nvSpPr>
            <p:cNvPr id="24595" name="文本框 53"/>
            <p:cNvSpPr txBox="1">
              <a:spLocks noChangeArrowheads="1"/>
            </p:cNvSpPr>
            <p:nvPr/>
          </p:nvSpPr>
          <p:spPr bwMode="auto">
            <a:xfrm>
              <a:off x="7042257" y="4109962"/>
              <a:ext cx="14607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100" dirty="0">
                  <a:solidFill>
                    <a:schemeClr val="bg1"/>
                  </a:solidFill>
                </a:rPr>
                <a:t>Dealing</a:t>
              </a:r>
              <a:endParaRPr lang="zh-CN" altLang="en-US" sz="1100" dirty="0">
                <a:solidFill>
                  <a:schemeClr val="bg1"/>
                </a:solidFill>
              </a:endParaRPr>
            </a:p>
          </p:txBody>
        </p:sp>
        <p:sp>
          <p:nvSpPr>
            <p:cNvPr id="24596" name="文本框 54"/>
            <p:cNvSpPr txBox="1">
              <a:spLocks noChangeArrowheads="1"/>
            </p:cNvSpPr>
            <p:nvPr/>
          </p:nvSpPr>
          <p:spPr bwMode="auto">
            <a:xfrm>
              <a:off x="6856906" y="4336937"/>
              <a:ext cx="1780309" cy="554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itchFamily="2" charset="-122"/>
                  <a:ea typeface="华文细黑" pitchFamily="2" charset="-122"/>
                </a:defRPr>
              </a:lvl1pPr>
              <a:lvl2pPr marL="742950" indent="-285750">
                <a:defRPr sz="1300">
                  <a:solidFill>
                    <a:schemeClr val="tx1"/>
                  </a:solidFill>
                  <a:latin typeface="华文细黑" pitchFamily="2" charset="-122"/>
                  <a:ea typeface="华文细黑" pitchFamily="2" charset="-122"/>
                </a:defRPr>
              </a:lvl2pPr>
              <a:lvl3pPr marL="1143000" indent="-228600">
                <a:defRPr sz="1300">
                  <a:solidFill>
                    <a:schemeClr val="tx1"/>
                  </a:solidFill>
                  <a:latin typeface="华文细黑" pitchFamily="2" charset="-122"/>
                  <a:ea typeface="华文细黑" pitchFamily="2" charset="-122"/>
                </a:defRPr>
              </a:lvl3pPr>
              <a:lvl4pPr marL="1600200" indent="-228600">
                <a:defRPr sz="1300">
                  <a:solidFill>
                    <a:schemeClr val="tx1"/>
                  </a:solidFill>
                  <a:latin typeface="华文细黑" pitchFamily="2" charset="-122"/>
                  <a:ea typeface="华文细黑" pitchFamily="2" charset="-122"/>
                </a:defRPr>
              </a:lvl4pPr>
              <a:lvl5pPr marL="2057400" indent="-228600">
                <a:defRPr sz="1300">
                  <a:solidFill>
                    <a:schemeClr val="tx1"/>
                  </a:solidFill>
                  <a:latin typeface="华文细黑" pitchFamily="2" charset="-122"/>
                  <a:ea typeface="华文细黑" pitchFamily="2" charset="-122"/>
                </a:defRPr>
              </a:lvl5pPr>
              <a:lvl6pPr marL="25146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6pPr>
              <a:lvl7pPr marL="29718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7pPr>
              <a:lvl8pPr marL="34290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8pPr>
              <a:lvl9pPr marL="3886200" indent="-228600" defTabSz="684213" eaLnBrk="0" fontAlgn="base" hangingPunct="0">
                <a:spcBef>
                  <a:spcPct val="0"/>
                </a:spcBef>
                <a:spcAft>
                  <a:spcPct val="0"/>
                </a:spcAft>
                <a:defRPr sz="1300">
                  <a:solidFill>
                    <a:schemeClr val="tx1"/>
                  </a:solidFill>
                  <a:latin typeface="华文细黑" pitchFamily="2" charset="-122"/>
                  <a:ea typeface="华文细黑" pitchFamily="2" charset="-122"/>
                </a:defRPr>
              </a:lvl9pPr>
            </a:lstStyle>
            <a:p>
              <a:pPr algn="ctr" eaLnBrk="1" hangingPunct="1"/>
              <a:r>
                <a:rPr lang="en-US" altLang="zh-CN" sz="1000" dirty="0">
                  <a:solidFill>
                    <a:schemeClr val="bg1"/>
                  </a:solidFill>
                </a:rPr>
                <a:t>Customers complete deal when they determined to buy products.</a:t>
              </a:r>
              <a:endParaRPr lang="zh-CN" altLang="en-US" sz="1000" dirty="0">
                <a:solidFill>
                  <a:schemeClr val="bg1"/>
                </a:solidFill>
              </a:endParaRPr>
            </a:p>
          </p:txBody>
        </p:sp>
      </p:grpSp>
      <p:grpSp>
        <p:nvGrpSpPr>
          <p:cNvPr id="11" name="组合 10"/>
          <p:cNvGrpSpPr/>
          <p:nvPr/>
        </p:nvGrpSpPr>
        <p:grpSpPr>
          <a:xfrm>
            <a:off x="4229496" y="616705"/>
            <a:ext cx="1240283" cy="925158"/>
            <a:chOff x="3732212" y="465355"/>
            <a:chExt cx="1659685" cy="1384300"/>
          </a:xfrm>
        </p:grpSpPr>
        <p:pic>
          <p:nvPicPr>
            <p:cNvPr id="37"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2212" y="465355"/>
              <a:ext cx="165968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stretch>
              <a:fillRect/>
            </a:stretch>
          </p:blipFill>
          <p:spPr>
            <a:xfrm>
              <a:off x="3797589" y="526474"/>
              <a:ext cx="1542868" cy="905378"/>
            </a:xfrm>
            <a:prstGeom prst="rect">
              <a:avLst/>
            </a:prstGeom>
          </p:spPr>
        </p:pic>
      </p:grpSp>
      <p:pic>
        <p:nvPicPr>
          <p:cNvPr id="1026" name="Picture 2" descr="https://n.sinaimg.cn/fashion/transform/116/w550h366/20201217/06e8-kfnaptt523395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7571" y="1987016"/>
            <a:ext cx="1200261" cy="79872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3471237" y="851228"/>
            <a:ext cx="745717" cy="523220"/>
          </a:xfrm>
          <a:prstGeom prst="rect">
            <a:avLst/>
          </a:prstGeom>
        </p:spPr>
        <p:txBody>
          <a:bodyPr wrap="none">
            <a:spAutoFit/>
          </a:bodyPr>
          <a:lstStyle/>
          <a:p>
            <a:r>
              <a:rPr lang="en-US" altLang="zh-CN" sz="1400" dirty="0">
                <a:solidFill>
                  <a:schemeClr val="bg1"/>
                </a:solidFill>
                <a:cs typeface="Arial" pitchFamily="34" charset="0"/>
              </a:rPr>
              <a:t>Online</a:t>
            </a:r>
          </a:p>
          <a:p>
            <a:r>
              <a:rPr lang="en-US" altLang="zh-CN" sz="1400" dirty="0">
                <a:solidFill>
                  <a:schemeClr val="bg1"/>
                </a:solidFill>
                <a:cs typeface="Arial" pitchFamily="34" charset="0"/>
              </a:rPr>
              <a:t> shops</a:t>
            </a:r>
            <a:endParaRPr lang="zh-CN" altLang="en-US" dirty="0"/>
          </a:p>
        </p:txBody>
      </p:sp>
      <p:sp>
        <p:nvSpPr>
          <p:cNvPr id="13" name="矩形 12"/>
          <p:cNvSpPr/>
          <p:nvPr/>
        </p:nvSpPr>
        <p:spPr>
          <a:xfrm>
            <a:off x="4853012" y="2129666"/>
            <a:ext cx="793807" cy="523220"/>
          </a:xfrm>
          <a:prstGeom prst="rect">
            <a:avLst/>
          </a:prstGeom>
        </p:spPr>
        <p:txBody>
          <a:bodyPr wrap="none">
            <a:spAutoFit/>
          </a:bodyPr>
          <a:lstStyle/>
          <a:p>
            <a:r>
              <a:rPr lang="en-US" altLang="zh-CN" sz="1400" dirty="0">
                <a:solidFill>
                  <a:schemeClr val="bg1"/>
                </a:solidFill>
                <a:cs typeface="Arial" pitchFamily="34" charset="0"/>
              </a:rPr>
              <a:t>Offline </a:t>
            </a:r>
          </a:p>
          <a:p>
            <a:r>
              <a:rPr lang="en-US" altLang="zh-CN" sz="1400" dirty="0">
                <a:solidFill>
                  <a:schemeClr val="bg1"/>
                </a:solidFill>
                <a:cs typeface="Arial" pitchFamily="34" charset="0"/>
              </a:rPr>
              <a:t>stores</a:t>
            </a:r>
            <a:endParaRPr lang="zh-CN" altLang="en-US" dirty="0"/>
          </a:p>
        </p:txBody>
      </p:sp>
      <p:cxnSp>
        <p:nvCxnSpPr>
          <p:cNvPr id="15" name="直接箭头连接符 14"/>
          <p:cNvCxnSpPr/>
          <p:nvPr/>
        </p:nvCxnSpPr>
        <p:spPr>
          <a:xfrm>
            <a:off x="3216275" y="1745673"/>
            <a:ext cx="2685761" cy="18531"/>
          </a:xfrm>
          <a:prstGeom prst="straightConnector1">
            <a:avLst/>
          </a:prstGeom>
          <a:ln w="19050" cap="flat" cmpd="sng" algn="ctr">
            <a:solidFill>
              <a:schemeClr val="accent1"/>
            </a:solidFill>
            <a:prstDash val="lg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18" name="图片 17"/>
          <p:cNvPicPr>
            <a:picLocks noChangeAspect="1"/>
          </p:cNvPicPr>
          <p:nvPr/>
        </p:nvPicPr>
        <p:blipFill>
          <a:blip r:embed="rId7">
            <a:biLevel thresh="25000"/>
          </a:blip>
          <a:stretch>
            <a:fillRect/>
          </a:stretch>
        </p:blipFill>
        <p:spPr>
          <a:xfrm>
            <a:off x="1160900" y="3453684"/>
            <a:ext cx="446800" cy="446800"/>
          </a:xfrm>
          <a:prstGeom prst="rect">
            <a:avLst/>
          </a:prstGeom>
        </p:spPr>
      </p:pic>
      <p:pic>
        <p:nvPicPr>
          <p:cNvPr id="19" name="图片 18"/>
          <p:cNvPicPr>
            <a:picLocks noChangeAspect="1"/>
          </p:cNvPicPr>
          <p:nvPr/>
        </p:nvPicPr>
        <p:blipFill>
          <a:blip r:embed="rId8">
            <a:biLevel thresh="25000"/>
          </a:blip>
          <a:stretch>
            <a:fillRect/>
          </a:stretch>
        </p:blipFill>
        <p:spPr>
          <a:xfrm>
            <a:off x="3288576" y="3431167"/>
            <a:ext cx="500644" cy="500644"/>
          </a:xfrm>
          <a:prstGeom prst="rect">
            <a:avLst/>
          </a:prstGeom>
        </p:spPr>
      </p:pic>
      <p:pic>
        <p:nvPicPr>
          <p:cNvPr id="20" name="图片 19"/>
          <p:cNvPicPr>
            <a:picLocks noChangeAspect="1"/>
          </p:cNvPicPr>
          <p:nvPr/>
        </p:nvPicPr>
        <p:blipFill>
          <a:blip r:embed="rId9">
            <a:biLevel thresh="25000"/>
          </a:blip>
          <a:stretch>
            <a:fillRect/>
          </a:stretch>
        </p:blipFill>
        <p:spPr>
          <a:xfrm>
            <a:off x="5504242" y="3488540"/>
            <a:ext cx="443416" cy="443416"/>
          </a:xfrm>
          <a:prstGeom prst="rect">
            <a:avLst/>
          </a:prstGeom>
        </p:spPr>
      </p:pic>
      <p:pic>
        <p:nvPicPr>
          <p:cNvPr id="21" name="图片 20"/>
          <p:cNvPicPr>
            <a:picLocks noChangeAspect="1"/>
          </p:cNvPicPr>
          <p:nvPr/>
        </p:nvPicPr>
        <p:blipFill>
          <a:blip r:embed="rId10">
            <a:biLevel thresh="25000"/>
          </a:blip>
          <a:stretch>
            <a:fillRect/>
          </a:stretch>
        </p:blipFill>
        <p:spPr>
          <a:xfrm>
            <a:off x="7577429" y="3445127"/>
            <a:ext cx="485770" cy="485770"/>
          </a:xfrm>
          <a:prstGeom prst="rect">
            <a:avLst/>
          </a:prstGeom>
        </p:spPr>
      </p:pic>
    </p:spTree>
    <p:custDataLst>
      <p:tags r:id="rId1"/>
    </p:custDataLst>
    <p:extLst>
      <p:ext uri="{BB962C8B-B14F-4D97-AF65-F5344CB8AC3E}">
        <p14:creationId xmlns:p14="http://schemas.microsoft.com/office/powerpoint/2010/main" val="1537608371"/>
      </p:ext>
    </p:extLst>
  </p:cSld>
  <p:clrMapOvr>
    <a:masterClrMapping/>
  </p:clrMapOvr>
  <p:transition spd="slow" advTm="1047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750"/>
                            </p:stCondLst>
                            <p:childTnLst>
                              <p:par>
                                <p:cTn id="22" presetID="2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par>
                          <p:cTn id="25" fill="hold" nodeType="afterGroup">
                            <p:stCondLst>
                              <p:cond delay="1250"/>
                            </p:stCondLst>
                            <p:childTnLst>
                              <p:par>
                                <p:cTn id="26" presetID="53" presetClass="entr" presetSubtype="16"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p:cTn id="28" dur="250" fill="hold"/>
                                        <p:tgtEl>
                                          <p:spTgt spid="38"/>
                                        </p:tgtEl>
                                        <p:attrNameLst>
                                          <p:attrName>ppt_w</p:attrName>
                                        </p:attrNameLst>
                                      </p:cBhvr>
                                      <p:tavLst>
                                        <p:tav tm="0">
                                          <p:val>
                                            <p:fltVal val="0"/>
                                          </p:val>
                                        </p:tav>
                                        <p:tav tm="100000">
                                          <p:val>
                                            <p:strVal val="#ppt_w"/>
                                          </p:val>
                                        </p:tav>
                                      </p:tavLst>
                                    </p:anim>
                                    <p:anim calcmode="lin" valueType="num">
                                      <p:cBhvr>
                                        <p:cTn id="29" dur="250" fill="hold"/>
                                        <p:tgtEl>
                                          <p:spTgt spid="38"/>
                                        </p:tgtEl>
                                        <p:attrNameLst>
                                          <p:attrName>ppt_h</p:attrName>
                                        </p:attrNameLst>
                                      </p:cBhvr>
                                      <p:tavLst>
                                        <p:tav tm="0">
                                          <p:val>
                                            <p:fltVal val="0"/>
                                          </p:val>
                                        </p:tav>
                                        <p:tav tm="100000">
                                          <p:val>
                                            <p:strVal val="#ppt_h"/>
                                          </p:val>
                                        </p:tav>
                                      </p:tavLst>
                                    </p:anim>
                                    <p:animEffect transition="in" filter="fade">
                                      <p:cBhvr>
                                        <p:cTn id="30" dur="250"/>
                                        <p:tgtEl>
                                          <p:spTgt spid="38"/>
                                        </p:tgtEl>
                                      </p:cBhvr>
                                    </p:animEffect>
                                  </p:childTnLst>
                                </p:cTn>
                              </p:par>
                              <p:par>
                                <p:cTn id="31" presetID="6" presetClass="emph" presetSubtype="0" decel="100000" fill="hold" nodeType="withEffect">
                                  <p:stCondLst>
                                    <p:cond delay="200"/>
                                  </p:stCondLst>
                                  <p:childTnLst>
                                    <p:animScale>
                                      <p:cBhvr>
                                        <p:cTn id="32" dur="250" fill="hold"/>
                                        <p:tgtEl>
                                          <p:spTgt spid="38"/>
                                        </p:tgtEl>
                                      </p:cBhvr>
                                      <p:by x="110000" y="110000"/>
                                    </p:animScale>
                                  </p:childTnLst>
                                </p:cTn>
                              </p:par>
                              <p:par>
                                <p:cTn id="33" presetID="6" presetClass="emph" presetSubtype="0" decel="100000" fill="hold" nodeType="withEffect">
                                  <p:stCondLst>
                                    <p:cond delay="300"/>
                                  </p:stCondLst>
                                  <p:childTnLst>
                                    <p:animScale>
                                      <p:cBhvr>
                                        <p:cTn id="34" dur="250" fill="hold"/>
                                        <p:tgtEl>
                                          <p:spTgt spid="38"/>
                                        </p:tgtEl>
                                      </p:cBhvr>
                                      <p:by x="91000" y="91000"/>
                                    </p:animScale>
                                  </p:childTnLst>
                                </p:cTn>
                              </p:par>
                            </p:childTnLst>
                          </p:cTn>
                        </p:par>
                        <p:par>
                          <p:cTn id="35" fill="hold" nodeType="afterGroup">
                            <p:stCondLst>
                              <p:cond delay="1800"/>
                            </p:stCondLst>
                            <p:childTnLst>
                              <p:par>
                                <p:cTn id="36" presetID="2" presetClass="entr" presetSubtype="4" decel="10000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400"/>
                                        <p:tgtEl>
                                          <p:spTgt spid="24"/>
                                        </p:tgtEl>
                                      </p:cBhvr>
                                    </p:animEffect>
                                  </p:childTnLst>
                                </p:cTn>
                              </p:par>
                            </p:childTnLst>
                          </p:cTn>
                        </p:par>
                        <p:par>
                          <p:cTn id="45" fill="hold" nodeType="afterGroup">
                            <p:stCondLst>
                              <p:cond delay="400"/>
                            </p:stCondLst>
                            <p:childTnLst>
                              <p:par>
                                <p:cTn id="46" presetID="53" presetClass="entr" presetSubtype="16"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p:cTn id="48" dur="250" fill="hold"/>
                                        <p:tgtEl>
                                          <p:spTgt spid="33"/>
                                        </p:tgtEl>
                                        <p:attrNameLst>
                                          <p:attrName>ppt_w</p:attrName>
                                        </p:attrNameLst>
                                      </p:cBhvr>
                                      <p:tavLst>
                                        <p:tav tm="0">
                                          <p:val>
                                            <p:fltVal val="0"/>
                                          </p:val>
                                        </p:tav>
                                        <p:tav tm="100000">
                                          <p:val>
                                            <p:strVal val="#ppt_w"/>
                                          </p:val>
                                        </p:tav>
                                      </p:tavLst>
                                    </p:anim>
                                    <p:anim calcmode="lin" valueType="num">
                                      <p:cBhvr>
                                        <p:cTn id="49" dur="250" fill="hold"/>
                                        <p:tgtEl>
                                          <p:spTgt spid="33"/>
                                        </p:tgtEl>
                                        <p:attrNameLst>
                                          <p:attrName>ppt_h</p:attrName>
                                        </p:attrNameLst>
                                      </p:cBhvr>
                                      <p:tavLst>
                                        <p:tav tm="0">
                                          <p:val>
                                            <p:fltVal val="0"/>
                                          </p:val>
                                        </p:tav>
                                        <p:tav tm="100000">
                                          <p:val>
                                            <p:strVal val="#ppt_h"/>
                                          </p:val>
                                        </p:tav>
                                      </p:tavLst>
                                    </p:anim>
                                    <p:animEffect transition="in" filter="fade">
                                      <p:cBhvr>
                                        <p:cTn id="50" dur="250"/>
                                        <p:tgtEl>
                                          <p:spTgt spid="33"/>
                                        </p:tgtEl>
                                      </p:cBhvr>
                                    </p:animEffect>
                                  </p:childTnLst>
                                </p:cTn>
                              </p:par>
                              <p:par>
                                <p:cTn id="51" presetID="6" presetClass="emph" presetSubtype="0" decel="100000" fill="hold" nodeType="withEffect">
                                  <p:stCondLst>
                                    <p:cond delay="200"/>
                                  </p:stCondLst>
                                  <p:childTnLst>
                                    <p:animScale>
                                      <p:cBhvr>
                                        <p:cTn id="52" dur="250" fill="hold"/>
                                        <p:tgtEl>
                                          <p:spTgt spid="33"/>
                                        </p:tgtEl>
                                      </p:cBhvr>
                                      <p:by x="110000" y="110000"/>
                                    </p:animScale>
                                  </p:childTnLst>
                                </p:cTn>
                              </p:par>
                              <p:par>
                                <p:cTn id="53" presetID="6" presetClass="emph" presetSubtype="0" decel="100000" fill="hold" nodeType="withEffect">
                                  <p:stCondLst>
                                    <p:cond delay="300"/>
                                  </p:stCondLst>
                                  <p:childTnLst>
                                    <p:animScale>
                                      <p:cBhvr>
                                        <p:cTn id="54" dur="250" fill="hold"/>
                                        <p:tgtEl>
                                          <p:spTgt spid="33"/>
                                        </p:tgtEl>
                                      </p:cBhvr>
                                      <p:by x="91000" y="91000"/>
                                    </p:animScale>
                                  </p:childTnLst>
                                </p:cTn>
                              </p:par>
                            </p:childTnLst>
                          </p:cTn>
                        </p:par>
                        <p:par>
                          <p:cTn id="55" fill="hold" nodeType="afterGroup">
                            <p:stCondLst>
                              <p:cond delay="950"/>
                            </p:stCondLst>
                            <p:childTnLst>
                              <p:par>
                                <p:cTn id="56" presetID="2" presetClass="entr" presetSubtype="4" decel="10000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additive="base">
                                        <p:cTn id="58" dur="500" fill="hold"/>
                                        <p:tgtEl>
                                          <p:spTgt spid="6"/>
                                        </p:tgtEl>
                                        <p:attrNameLst>
                                          <p:attrName>ppt_x</p:attrName>
                                        </p:attrNameLst>
                                      </p:cBhvr>
                                      <p:tavLst>
                                        <p:tav tm="0">
                                          <p:val>
                                            <p:strVal val="#ppt_x"/>
                                          </p:val>
                                        </p:tav>
                                        <p:tav tm="100000">
                                          <p:val>
                                            <p:strVal val="#ppt_x"/>
                                          </p:val>
                                        </p:tav>
                                      </p:tavLst>
                                    </p:anim>
                                    <p:anim calcmode="lin" valueType="num">
                                      <p:cBhvr additive="base">
                                        <p:cTn id="5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400"/>
                                        <p:tgtEl>
                                          <p:spTgt spid="25"/>
                                        </p:tgtEl>
                                      </p:cBhvr>
                                    </p:animEffect>
                                  </p:childTnLst>
                                </p:cTn>
                              </p:par>
                            </p:childTnLst>
                          </p:cTn>
                        </p:par>
                        <p:par>
                          <p:cTn id="65" fill="hold" nodeType="afterGroup">
                            <p:stCondLst>
                              <p:cond delay="400"/>
                            </p:stCondLst>
                            <p:childTnLst>
                              <p:par>
                                <p:cTn id="66" presetID="53" presetClass="entr" presetSubtype="16"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250" fill="hold"/>
                                        <p:tgtEl>
                                          <p:spTgt spid="41"/>
                                        </p:tgtEl>
                                        <p:attrNameLst>
                                          <p:attrName>ppt_w</p:attrName>
                                        </p:attrNameLst>
                                      </p:cBhvr>
                                      <p:tavLst>
                                        <p:tav tm="0">
                                          <p:val>
                                            <p:fltVal val="0"/>
                                          </p:val>
                                        </p:tav>
                                        <p:tav tm="100000">
                                          <p:val>
                                            <p:strVal val="#ppt_w"/>
                                          </p:val>
                                        </p:tav>
                                      </p:tavLst>
                                    </p:anim>
                                    <p:anim calcmode="lin" valueType="num">
                                      <p:cBhvr>
                                        <p:cTn id="69" dur="250" fill="hold"/>
                                        <p:tgtEl>
                                          <p:spTgt spid="41"/>
                                        </p:tgtEl>
                                        <p:attrNameLst>
                                          <p:attrName>ppt_h</p:attrName>
                                        </p:attrNameLst>
                                      </p:cBhvr>
                                      <p:tavLst>
                                        <p:tav tm="0">
                                          <p:val>
                                            <p:fltVal val="0"/>
                                          </p:val>
                                        </p:tav>
                                        <p:tav tm="100000">
                                          <p:val>
                                            <p:strVal val="#ppt_h"/>
                                          </p:val>
                                        </p:tav>
                                      </p:tavLst>
                                    </p:anim>
                                    <p:animEffect transition="in" filter="fade">
                                      <p:cBhvr>
                                        <p:cTn id="70" dur="250"/>
                                        <p:tgtEl>
                                          <p:spTgt spid="41"/>
                                        </p:tgtEl>
                                      </p:cBhvr>
                                    </p:animEffect>
                                  </p:childTnLst>
                                </p:cTn>
                              </p:par>
                              <p:par>
                                <p:cTn id="71" presetID="6" presetClass="emph" presetSubtype="0" decel="100000" fill="hold" nodeType="withEffect">
                                  <p:stCondLst>
                                    <p:cond delay="200"/>
                                  </p:stCondLst>
                                  <p:childTnLst>
                                    <p:animScale>
                                      <p:cBhvr>
                                        <p:cTn id="72" dur="250" fill="hold"/>
                                        <p:tgtEl>
                                          <p:spTgt spid="41"/>
                                        </p:tgtEl>
                                      </p:cBhvr>
                                      <p:by x="110000" y="110000"/>
                                    </p:animScale>
                                  </p:childTnLst>
                                </p:cTn>
                              </p:par>
                              <p:par>
                                <p:cTn id="73" presetID="6" presetClass="emph" presetSubtype="0" decel="100000" fill="hold" nodeType="withEffect">
                                  <p:stCondLst>
                                    <p:cond delay="300"/>
                                  </p:stCondLst>
                                  <p:childTnLst>
                                    <p:animScale>
                                      <p:cBhvr>
                                        <p:cTn id="74" dur="250" fill="hold"/>
                                        <p:tgtEl>
                                          <p:spTgt spid="41"/>
                                        </p:tgtEl>
                                      </p:cBhvr>
                                      <p:by x="91000" y="91000"/>
                                    </p:animScale>
                                  </p:childTnLst>
                                </p:cTn>
                              </p:par>
                            </p:childTnLst>
                          </p:cTn>
                        </p:par>
                        <p:par>
                          <p:cTn id="75" fill="hold" nodeType="afterGroup">
                            <p:stCondLst>
                              <p:cond delay="950"/>
                            </p:stCondLst>
                            <p:childTnLst>
                              <p:par>
                                <p:cTn id="76" presetID="2" presetClass="entr" presetSubtype="4" decel="10000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 calcmode="lin" valueType="num">
                                      <p:cBhvr additive="base">
                                        <p:cTn id="78" dur="500" fill="hold"/>
                                        <p:tgtEl>
                                          <p:spTgt spid="7"/>
                                        </p:tgtEl>
                                        <p:attrNameLst>
                                          <p:attrName>ppt_x</p:attrName>
                                        </p:attrNameLst>
                                      </p:cBhvr>
                                      <p:tavLst>
                                        <p:tav tm="0">
                                          <p:val>
                                            <p:strVal val="#ppt_x"/>
                                          </p:val>
                                        </p:tav>
                                        <p:tav tm="100000">
                                          <p:val>
                                            <p:strVal val="#ppt_x"/>
                                          </p:val>
                                        </p:tav>
                                      </p:tavLst>
                                    </p:anim>
                                    <p:anim calcmode="lin" valueType="num">
                                      <p:cBhvr additive="base">
                                        <p:cTn id="7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wipe(left)">
                                      <p:cBhvr>
                                        <p:cTn id="84" dur="400"/>
                                        <p:tgtEl>
                                          <p:spTgt spid="26"/>
                                        </p:tgtEl>
                                      </p:cBhvr>
                                    </p:animEffect>
                                  </p:childTnLst>
                                </p:cTn>
                              </p:par>
                            </p:childTnLst>
                          </p:cTn>
                        </p:par>
                        <p:par>
                          <p:cTn id="85" fill="hold" nodeType="afterGroup">
                            <p:stCondLst>
                              <p:cond delay="400"/>
                            </p:stCondLst>
                            <p:childTnLst>
                              <p:par>
                                <p:cTn id="86" presetID="53" presetClass="entr" presetSubtype="16" fill="hold" nodeType="after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250" fill="hold"/>
                                        <p:tgtEl>
                                          <p:spTgt spid="51"/>
                                        </p:tgtEl>
                                        <p:attrNameLst>
                                          <p:attrName>ppt_w</p:attrName>
                                        </p:attrNameLst>
                                      </p:cBhvr>
                                      <p:tavLst>
                                        <p:tav tm="0">
                                          <p:val>
                                            <p:fltVal val="0"/>
                                          </p:val>
                                        </p:tav>
                                        <p:tav tm="100000">
                                          <p:val>
                                            <p:strVal val="#ppt_w"/>
                                          </p:val>
                                        </p:tav>
                                      </p:tavLst>
                                    </p:anim>
                                    <p:anim calcmode="lin" valueType="num">
                                      <p:cBhvr>
                                        <p:cTn id="89" dur="250" fill="hold"/>
                                        <p:tgtEl>
                                          <p:spTgt spid="51"/>
                                        </p:tgtEl>
                                        <p:attrNameLst>
                                          <p:attrName>ppt_h</p:attrName>
                                        </p:attrNameLst>
                                      </p:cBhvr>
                                      <p:tavLst>
                                        <p:tav tm="0">
                                          <p:val>
                                            <p:fltVal val="0"/>
                                          </p:val>
                                        </p:tav>
                                        <p:tav tm="100000">
                                          <p:val>
                                            <p:strVal val="#ppt_h"/>
                                          </p:val>
                                        </p:tav>
                                      </p:tavLst>
                                    </p:anim>
                                    <p:animEffect transition="in" filter="fade">
                                      <p:cBhvr>
                                        <p:cTn id="90" dur="250"/>
                                        <p:tgtEl>
                                          <p:spTgt spid="51"/>
                                        </p:tgtEl>
                                      </p:cBhvr>
                                    </p:animEffect>
                                  </p:childTnLst>
                                </p:cTn>
                              </p:par>
                              <p:par>
                                <p:cTn id="91" presetID="6" presetClass="emph" presetSubtype="0" decel="100000" fill="hold" nodeType="withEffect">
                                  <p:stCondLst>
                                    <p:cond delay="200"/>
                                  </p:stCondLst>
                                  <p:childTnLst>
                                    <p:animScale>
                                      <p:cBhvr>
                                        <p:cTn id="92" dur="250" fill="hold"/>
                                        <p:tgtEl>
                                          <p:spTgt spid="51"/>
                                        </p:tgtEl>
                                      </p:cBhvr>
                                      <p:by x="110000" y="110000"/>
                                    </p:animScale>
                                  </p:childTnLst>
                                </p:cTn>
                              </p:par>
                              <p:par>
                                <p:cTn id="93" presetID="6" presetClass="emph" presetSubtype="0" decel="100000" fill="hold" nodeType="withEffect">
                                  <p:stCondLst>
                                    <p:cond delay="300"/>
                                  </p:stCondLst>
                                  <p:childTnLst>
                                    <p:animScale>
                                      <p:cBhvr>
                                        <p:cTn id="94" dur="250" fill="hold"/>
                                        <p:tgtEl>
                                          <p:spTgt spid="51"/>
                                        </p:tgtEl>
                                      </p:cBhvr>
                                      <p:by x="91000" y="91000"/>
                                    </p:animScale>
                                  </p:childTnLst>
                                </p:cTn>
                              </p:par>
                            </p:childTnLst>
                          </p:cTn>
                        </p:par>
                        <p:par>
                          <p:cTn id="95" fill="hold" nodeType="afterGroup">
                            <p:stCondLst>
                              <p:cond delay="950"/>
                            </p:stCondLst>
                            <p:childTnLst>
                              <p:par>
                                <p:cTn id="96" presetID="2" presetClass="entr" presetSubtype="4" decel="100000"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350"/>
          </a:p>
        </p:txBody>
      </p:sp>
      <p:sp>
        <p:nvSpPr>
          <p:cNvPr id="10" name="文本框 9"/>
          <p:cNvSpPr>
            <a:spLocks/>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文本框 14"/>
          <p:cNvSpPr txBox="1"/>
          <p:nvPr/>
        </p:nvSpPr>
        <p:spPr bwMode="auto">
          <a:xfrm>
            <a:off x="3924299" y="1563688"/>
            <a:ext cx="5801591" cy="707886"/>
          </a:xfrm>
          <a:prstGeom prst="rect">
            <a:avLst/>
          </a:prstGeom>
          <a:noFill/>
        </p:spPr>
        <p:txBody>
          <a:bodyPr wrap="square">
            <a:spAutoFit/>
          </a:bodyPr>
          <a:lstStyle/>
          <a:p>
            <a:pPr defTabSz="685754" eaLnBrk="1" fontAlgn="auto" hangingPunct="1">
              <a:spcBef>
                <a:spcPts val="0"/>
              </a:spcBef>
              <a:spcAft>
                <a:spcPts val="0"/>
              </a:spcAft>
              <a:defRPr/>
            </a:pPr>
            <a:r>
              <a:rPr lang="en-US" altLang="zh-CN" sz="4000" dirty="0">
                <a:solidFill>
                  <a:schemeClr val="bg1">
                    <a:lumMod val="95000"/>
                  </a:schemeClr>
                </a:solidFill>
                <a:cs typeface="Arial" pitchFamily="34" charset="0"/>
              </a:rPr>
              <a:t>Nowadays Trends</a:t>
            </a:r>
            <a:endParaRPr lang="zh-CN" altLang="en-US" sz="4000" baseline="-3000" dirty="0">
              <a:solidFill>
                <a:schemeClr val="bg1">
                  <a:lumMod val="95000"/>
                </a:schemeClr>
              </a:solidFill>
              <a:cs typeface="Arial" pitchFamily="34" charset="0"/>
            </a:endParaRPr>
          </a:p>
        </p:txBody>
      </p:sp>
      <p:sp>
        <p:nvSpPr>
          <p:cNvPr id="8" name="TextBox 111"/>
          <p:cNvSpPr txBox="1">
            <a:spLocks noChangeArrowheads="1"/>
          </p:cNvSpPr>
          <p:nvPr/>
        </p:nvSpPr>
        <p:spPr bwMode="auto">
          <a:xfrm>
            <a:off x="3924300" y="2344738"/>
            <a:ext cx="4630882" cy="2525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29" tIns="34263" rIns="68529" bIns="34263">
            <a:sp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Nowadays Marketer don’t only care about sales data like CRM. They care more about how to use 1</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st</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nd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en-US" altLang="zh-CN" sz="1050" baseline="300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rd</a:t>
            </a: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 data help choose selected audiences and dispatch creative, and care about the relationship between Sales and Site UX, Channel Strategies, Audience, and even Creatives to motivate a smart marketing with data-driven tech.</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Therefore, more marketing tools are made for marketers like, Web Analytics Tool for Site UX, DMP for new leads, CDP for repeated marketing and sales.</a:t>
            </a:r>
          </a:p>
          <a:p>
            <a:pPr marL="171450" indent="-171450" defTabSz="685754" eaLnBrk="1" fontAlgn="auto" hangingPunct="1">
              <a:lnSpc>
                <a:spcPct val="120000"/>
              </a:lnSpc>
              <a:spcBef>
                <a:spcPts val="0"/>
              </a:spcBef>
              <a:spcAft>
                <a:spcPts val="0"/>
              </a:spcAft>
              <a:buFont typeface="Arial" panose="020B0604020202020204" pitchFamily="34" charset="0"/>
              <a:buChar char="•"/>
              <a:defRPr/>
            </a:pPr>
            <a:r>
              <a:rPr lang="en-US" altLang="zh-CN" sz="1050" dirty="0">
                <a:solidFill>
                  <a:schemeClr val="bg1"/>
                </a:solidFill>
                <a:latin typeface="华文细黑" panose="02010600040101010101" pitchFamily="2" charset="-122"/>
                <a:ea typeface="华文细黑" panose="02010600040101010101" pitchFamily="2" charset="-122"/>
                <a:cs typeface="Arial" panose="020B0604020202020204" pitchFamily="34" charset="0"/>
              </a:rPr>
              <a:t>But there is a lack of a tool or a solution which make creatives design bound with  sales performance and in return help markets choose suitable creative team for next marketing activities. </a:t>
            </a:r>
          </a:p>
          <a:p>
            <a:pPr defTabSz="685754" eaLnBrk="1" fontAlgn="auto" hangingPunct="1">
              <a:lnSpc>
                <a:spcPct val="120000"/>
              </a:lnSpc>
              <a:spcBef>
                <a:spcPts val="0"/>
              </a:spcBef>
              <a:spcAft>
                <a:spcPts val="0"/>
              </a:spcAft>
              <a:defRPr/>
            </a:pPr>
            <a:endParaRPr lang="zh-CN" altLang="en-US" sz="1050" baseline="-30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extLst>
      <p:ext uri="{BB962C8B-B14F-4D97-AF65-F5344CB8AC3E}">
        <p14:creationId xmlns:p14="http://schemas.microsoft.com/office/powerpoint/2010/main" val="699728465"/>
      </p:ext>
    </p:extLst>
  </p:cSld>
  <p:clrMapOvr>
    <a:masterClrMapping/>
  </p:clrMapOvr>
  <p:transition spd="slow" advClick="0" advTm="4733">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nodeType="afterGroup">
                            <p:stCondLst>
                              <p:cond delay="55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25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7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383986"/>
            <a:ext cx="2858475" cy="292388"/>
          </a:xfrm>
          <a:prstGeom prst="rect">
            <a:avLst/>
          </a:prstGeom>
          <a:noFill/>
        </p:spPr>
        <p:txBody>
          <a:bodyPr wrap="none" rtlCol="0">
            <a:spAutoFit/>
          </a:bodyPr>
          <a:lstStyle/>
          <a:p>
            <a:r>
              <a:rPr lang="en-US" altLang="zh-CN" dirty="0">
                <a:solidFill>
                  <a:schemeClr val="bg1"/>
                </a:solidFill>
              </a:rPr>
              <a:t>Performance Marketing Lifecycle</a:t>
            </a:r>
            <a:endParaRPr lang="zh-CN" altLang="en-US" dirty="0">
              <a:solidFill>
                <a:schemeClr val="bg1"/>
              </a:solidFill>
            </a:endParaRPr>
          </a:p>
        </p:txBody>
      </p:sp>
      <p:grpSp>
        <p:nvGrpSpPr>
          <p:cNvPr id="33" name="组合 32"/>
          <p:cNvGrpSpPr/>
          <p:nvPr/>
        </p:nvGrpSpPr>
        <p:grpSpPr>
          <a:xfrm>
            <a:off x="250767" y="1241197"/>
            <a:ext cx="4640559" cy="3431977"/>
            <a:chOff x="325582" y="696677"/>
            <a:chExt cx="4640559" cy="3431977"/>
          </a:xfrm>
        </p:grpSpPr>
        <p:sp>
          <p:nvSpPr>
            <p:cNvPr id="3" name="椭圆 2"/>
            <p:cNvSpPr/>
            <p:nvPr/>
          </p:nvSpPr>
          <p:spPr>
            <a:xfrm>
              <a:off x="325582" y="1336963"/>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Creatives</a:t>
              </a:r>
              <a:endParaRPr lang="zh-CN" altLang="en-US" dirty="0"/>
            </a:p>
          </p:txBody>
        </p:sp>
        <p:sp>
          <p:nvSpPr>
            <p:cNvPr id="4" name="椭圆 3"/>
            <p:cNvSpPr/>
            <p:nvPr/>
          </p:nvSpPr>
          <p:spPr>
            <a:xfrm>
              <a:off x="3483705" y="1219200"/>
              <a:ext cx="1482436"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Marketing</a:t>
              </a:r>
              <a:endParaRPr lang="zh-CN" altLang="en-US" dirty="0"/>
            </a:p>
          </p:txBody>
        </p:sp>
        <p:sp>
          <p:nvSpPr>
            <p:cNvPr id="5" name="椭圆 4"/>
            <p:cNvSpPr/>
            <p:nvPr/>
          </p:nvSpPr>
          <p:spPr>
            <a:xfrm>
              <a:off x="1808018" y="2888672"/>
              <a:ext cx="1675687" cy="1239982"/>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Commerce End</a:t>
              </a:r>
              <a:endParaRPr lang="zh-CN" altLang="en-US" dirty="0"/>
            </a:p>
          </p:txBody>
        </p:sp>
        <p:cxnSp>
          <p:nvCxnSpPr>
            <p:cNvPr id="7" name="曲线连接符 6"/>
            <p:cNvCxnSpPr>
              <a:stCxn id="3" idx="7"/>
              <a:endCxn id="4" idx="0"/>
            </p:cNvCxnSpPr>
            <p:nvPr/>
          </p:nvCxnSpPr>
          <p:spPr>
            <a:xfrm rot="5400000" flipH="1" flipV="1">
              <a:off x="2758244" y="51876"/>
              <a:ext cx="299354" cy="2634003"/>
            </a:xfrm>
            <a:prstGeom prst="curvedConnector3">
              <a:avLst>
                <a:gd name="adj1" fmla="val 176364"/>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 name="曲线连接符 7"/>
            <p:cNvCxnSpPr>
              <a:stCxn id="4" idx="5"/>
              <a:endCxn id="5" idx="6"/>
            </p:cNvCxnSpPr>
            <p:nvPr/>
          </p:nvCxnSpPr>
          <p:spPr>
            <a:xfrm rot="5400000">
              <a:off x="3500838" y="2260458"/>
              <a:ext cx="1231072" cy="126533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5" idx="2"/>
              <a:endCxn id="3" idx="4"/>
            </p:cNvCxnSpPr>
            <p:nvPr/>
          </p:nvCxnSpPr>
          <p:spPr>
            <a:xfrm rot="10800000">
              <a:off x="1066800" y="2576945"/>
              <a:ext cx="741218" cy="931718"/>
            </a:xfrm>
            <a:prstGeom prst="curvedConnector2">
              <a:avLst/>
            </a:prstGeom>
            <a:ln w="15875">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53766" y="696677"/>
              <a:ext cx="574196" cy="307777"/>
            </a:xfrm>
            <a:prstGeom prst="rect">
              <a:avLst/>
            </a:prstGeom>
          </p:spPr>
          <p:txBody>
            <a:bodyPr wrap="none">
              <a:spAutoFit/>
            </a:bodyPr>
            <a:lstStyle/>
            <a:p>
              <a:pPr algn="r"/>
              <a:r>
                <a:rPr lang="en-US" altLang="zh-CN" sz="1400" dirty="0">
                  <a:solidFill>
                    <a:schemeClr val="bg1"/>
                  </a:solidFill>
                  <a:ea typeface="Microsoft YaHei" panose="020B0503020204020204" pitchFamily="34" charset="-122"/>
                </a:rPr>
                <a:t>(1-1)</a:t>
              </a:r>
              <a:endParaRPr lang="zh-CN" altLang="en-US" dirty="0">
                <a:solidFill>
                  <a:schemeClr val="bg1"/>
                </a:solidFill>
              </a:endParaRPr>
            </a:p>
          </p:txBody>
        </p:sp>
        <p:sp>
          <p:nvSpPr>
            <p:cNvPr id="18" name="矩形 17"/>
            <p:cNvSpPr/>
            <p:nvPr/>
          </p:nvSpPr>
          <p:spPr>
            <a:xfrm>
              <a:off x="4170941" y="3125236"/>
              <a:ext cx="548548" cy="292388"/>
            </a:xfrm>
            <a:prstGeom prst="rect">
              <a:avLst/>
            </a:prstGeom>
          </p:spPr>
          <p:txBody>
            <a:bodyPr wrap="none">
              <a:spAutoFit/>
            </a:bodyPr>
            <a:lstStyle/>
            <a:p>
              <a:pPr algn="r"/>
              <a:r>
                <a:rPr lang="en-US" altLang="zh-CN" dirty="0">
                  <a:solidFill>
                    <a:schemeClr val="bg1"/>
                  </a:solidFill>
                </a:rPr>
                <a:t>(1-2)</a:t>
              </a:r>
              <a:endParaRPr lang="zh-CN" altLang="en-US" dirty="0">
                <a:solidFill>
                  <a:schemeClr val="bg1"/>
                </a:solidFill>
              </a:endParaRPr>
            </a:p>
          </p:txBody>
        </p:sp>
        <p:sp>
          <p:nvSpPr>
            <p:cNvPr id="19" name="矩形 18"/>
            <p:cNvSpPr/>
            <p:nvPr/>
          </p:nvSpPr>
          <p:spPr>
            <a:xfrm>
              <a:off x="674726" y="3050452"/>
              <a:ext cx="548548" cy="292388"/>
            </a:xfrm>
            <a:prstGeom prst="rect">
              <a:avLst/>
            </a:prstGeom>
          </p:spPr>
          <p:txBody>
            <a:bodyPr wrap="none">
              <a:spAutoFit/>
            </a:bodyPr>
            <a:lstStyle/>
            <a:p>
              <a:pPr algn="r"/>
              <a:r>
                <a:rPr lang="en-US" altLang="zh-CN" dirty="0">
                  <a:solidFill>
                    <a:schemeClr val="bg1"/>
                  </a:solidFill>
                </a:rPr>
                <a:t>(1-3)</a:t>
              </a:r>
              <a:endParaRPr lang="zh-CN" altLang="en-US" dirty="0">
                <a:solidFill>
                  <a:schemeClr val="bg1"/>
                </a:solidFill>
              </a:endParaRPr>
            </a:p>
          </p:txBody>
        </p:sp>
        <p:cxnSp>
          <p:nvCxnSpPr>
            <p:cNvPr id="21" name="曲线连接符 20"/>
            <p:cNvCxnSpPr>
              <a:stCxn id="4" idx="4"/>
              <a:endCxn id="5" idx="7"/>
            </p:cNvCxnSpPr>
            <p:nvPr/>
          </p:nvCxnSpPr>
          <p:spPr>
            <a:xfrm rot="5400000">
              <a:off x="3426075" y="2271414"/>
              <a:ext cx="611081" cy="986617"/>
            </a:xfrm>
            <a:prstGeom prst="curvedConnector3">
              <a:avLst>
                <a:gd name="adj1" fmla="val 82875"/>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5" idx="0"/>
              <a:endCxn id="4" idx="3"/>
            </p:cNvCxnSpPr>
            <p:nvPr/>
          </p:nvCxnSpPr>
          <p:spPr>
            <a:xfrm rot="5400000" flipH="1" flipV="1">
              <a:off x="2867792" y="2055662"/>
              <a:ext cx="611081" cy="1054941"/>
            </a:xfrm>
            <a:prstGeom prst="curvedConnector3">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657814" y="2631682"/>
              <a:ext cx="548548" cy="292388"/>
            </a:xfrm>
            <a:prstGeom prst="rect">
              <a:avLst/>
            </a:prstGeom>
          </p:spPr>
          <p:txBody>
            <a:bodyPr wrap="none">
              <a:spAutoFit/>
            </a:bodyPr>
            <a:lstStyle/>
            <a:p>
              <a:pPr algn="r"/>
              <a:r>
                <a:rPr lang="en-US" altLang="zh-CN" dirty="0">
                  <a:solidFill>
                    <a:schemeClr val="bg1"/>
                  </a:solidFill>
                </a:rPr>
                <a:t>(2-1)</a:t>
              </a:r>
              <a:endParaRPr lang="zh-CN" altLang="en-US" dirty="0">
                <a:solidFill>
                  <a:schemeClr val="bg1"/>
                </a:solidFill>
              </a:endParaRPr>
            </a:p>
          </p:txBody>
        </p:sp>
        <p:sp>
          <p:nvSpPr>
            <p:cNvPr id="31" name="矩形 30"/>
            <p:cNvSpPr/>
            <p:nvPr/>
          </p:nvSpPr>
          <p:spPr>
            <a:xfrm>
              <a:off x="2747938" y="2359295"/>
              <a:ext cx="548548" cy="292388"/>
            </a:xfrm>
            <a:prstGeom prst="rect">
              <a:avLst/>
            </a:prstGeom>
          </p:spPr>
          <p:txBody>
            <a:bodyPr wrap="none">
              <a:spAutoFit/>
            </a:bodyPr>
            <a:lstStyle/>
            <a:p>
              <a:pPr algn="r"/>
              <a:r>
                <a:rPr lang="en-US" altLang="zh-CN" dirty="0">
                  <a:solidFill>
                    <a:schemeClr val="bg1"/>
                  </a:solidFill>
                </a:rPr>
                <a:t>(2-2)</a:t>
              </a:r>
              <a:endParaRPr lang="zh-CN" altLang="en-US" dirty="0">
                <a:solidFill>
                  <a:schemeClr val="bg1"/>
                </a:solidFill>
              </a:endParaRPr>
            </a:p>
          </p:txBody>
        </p:sp>
      </p:grpSp>
      <p:sp>
        <p:nvSpPr>
          <p:cNvPr id="32" name="文本框 31"/>
          <p:cNvSpPr txBox="1"/>
          <p:nvPr/>
        </p:nvSpPr>
        <p:spPr>
          <a:xfrm>
            <a:off x="5219269" y="974143"/>
            <a:ext cx="3591628" cy="3693319"/>
          </a:xfrm>
          <a:prstGeom prst="rect">
            <a:avLst/>
          </a:prstGeom>
          <a:solidFill>
            <a:schemeClr val="bg1">
              <a:alpha val="20000"/>
            </a:schemeClr>
          </a:solidFill>
          <a:effectLst>
            <a:softEdge rad="31750"/>
          </a:effectLst>
        </p:spPr>
        <p:txBody>
          <a:bodyPr wrap="square" rtlCol="0">
            <a:spAutoFit/>
          </a:bodyPr>
          <a:lstStyle/>
          <a:p>
            <a:r>
              <a:rPr lang="en-US" altLang="zh-CN" dirty="0">
                <a:solidFill>
                  <a:schemeClr val="bg1"/>
                </a:solidFill>
              </a:rPr>
              <a:t>Despite of the concepts of Digital Marketing, Precision Marketing or Performance, we can not avoid caring about the importance of these two cycles left graph shows.</a:t>
            </a:r>
          </a:p>
          <a:p>
            <a:endParaRPr lang="en-US" altLang="zh-CN"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1 (1-1,1-2,1-3) shows that creatives play a very important role in drive traffic which is determined by creatives’ qualities. It in return assesses the creative teams with data performance from commerce end.</a:t>
            </a:r>
          </a:p>
          <a:p>
            <a:pPr marL="285750" indent="-285750">
              <a:buFont typeface="Arial" panose="020B0604020202020204" pitchFamily="34" charset="0"/>
              <a:buChar char="•"/>
            </a:pPr>
            <a:endParaRPr lang="en-US" altLang="zh-CN" sz="1200" dirty="0">
              <a:solidFill>
                <a:schemeClr val="bg1"/>
              </a:solidFill>
            </a:endParaRPr>
          </a:p>
          <a:p>
            <a:pPr marL="285750" indent="-285750">
              <a:buFont typeface="Arial" panose="020B0604020202020204" pitchFamily="34" charset="0"/>
              <a:buChar char="•"/>
            </a:pPr>
            <a:r>
              <a:rPr lang="en-US" altLang="zh-CN" sz="1200" dirty="0">
                <a:solidFill>
                  <a:schemeClr val="bg1"/>
                </a:solidFill>
              </a:rPr>
              <a:t>Cycle 2(2-1,2-2) shows that marketing strategies affect the sales performance as well. It assesses the channel strategies which marketers set. And data passed in Marketing Tool can also help improve site layout and UX in return.</a:t>
            </a:r>
          </a:p>
        </p:txBody>
      </p:sp>
    </p:spTree>
    <p:extLst>
      <p:ext uri="{BB962C8B-B14F-4D97-AF65-F5344CB8AC3E}">
        <p14:creationId xmlns:p14="http://schemas.microsoft.com/office/powerpoint/2010/main" val="398524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15977" y="165477"/>
            <a:ext cx="2895344" cy="292388"/>
          </a:xfrm>
          <a:prstGeom prst="rect">
            <a:avLst/>
          </a:prstGeom>
          <a:noFill/>
        </p:spPr>
        <p:txBody>
          <a:bodyPr wrap="none" rtlCol="0">
            <a:spAutoFit/>
          </a:bodyPr>
          <a:lstStyle/>
          <a:p>
            <a:r>
              <a:rPr lang="en-US" altLang="zh-CN" dirty="0">
                <a:solidFill>
                  <a:schemeClr val="bg1"/>
                </a:solidFill>
              </a:rPr>
              <a:t>Marketing Cycle Data Flow Phase</a:t>
            </a:r>
            <a:endParaRPr lang="zh-CN" altLang="en-US" dirty="0">
              <a:solidFill>
                <a:schemeClr val="bg1"/>
              </a:solidFill>
            </a:endParaRPr>
          </a:p>
        </p:txBody>
      </p:sp>
      <p:grpSp>
        <p:nvGrpSpPr>
          <p:cNvPr id="9" name="组合 8"/>
          <p:cNvGrpSpPr/>
          <p:nvPr/>
        </p:nvGrpSpPr>
        <p:grpSpPr>
          <a:xfrm>
            <a:off x="595745" y="734984"/>
            <a:ext cx="7539111" cy="4041608"/>
            <a:chOff x="595745" y="734984"/>
            <a:chExt cx="7843456" cy="4204763"/>
          </a:xfrm>
        </p:grpSpPr>
        <p:sp>
          <p:nvSpPr>
            <p:cNvPr id="6" name="圆角矩形 5"/>
            <p:cNvSpPr/>
            <p:nvPr/>
          </p:nvSpPr>
          <p:spPr>
            <a:xfrm>
              <a:off x="681644"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Gain Lead</a:t>
              </a:r>
              <a:endParaRPr lang="zh-CN" altLang="en-US" dirty="0"/>
            </a:p>
          </p:txBody>
        </p:sp>
        <p:sp>
          <p:nvSpPr>
            <p:cNvPr id="20" name="圆角矩形 19"/>
            <p:cNvSpPr/>
            <p:nvPr/>
          </p:nvSpPr>
          <p:spPr>
            <a:xfrm>
              <a:off x="347859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First Deal</a:t>
              </a:r>
            </a:p>
          </p:txBody>
        </p:sp>
        <p:sp>
          <p:nvSpPr>
            <p:cNvPr id="22" name="圆角矩形 21"/>
            <p:cNvSpPr/>
            <p:nvPr/>
          </p:nvSpPr>
          <p:spPr>
            <a:xfrm>
              <a:off x="6370321" y="980902"/>
              <a:ext cx="1970116" cy="523702"/>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Return and Loyalty</a:t>
              </a:r>
              <a:endParaRPr lang="zh-CN" altLang="en-US" dirty="0"/>
            </a:p>
          </p:txBody>
        </p:sp>
        <p:cxnSp>
          <p:nvCxnSpPr>
            <p:cNvPr id="10" name="直接箭头连接符 9"/>
            <p:cNvCxnSpPr>
              <a:stCxn id="6" idx="3"/>
              <a:endCxn id="20" idx="1"/>
            </p:cNvCxnSpPr>
            <p:nvPr/>
          </p:nvCxnSpPr>
          <p:spPr>
            <a:xfrm>
              <a:off x="2651760" y="1242753"/>
              <a:ext cx="826831" cy="0"/>
            </a:xfrm>
            <a:prstGeom prst="straightConnector1">
              <a:avLst/>
            </a:prstGeom>
            <a:ln w="15875">
              <a:solidFill>
                <a:srgbClr val="92D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0" idx="3"/>
              <a:endCxn id="22" idx="1"/>
            </p:cNvCxnSpPr>
            <p:nvPr/>
          </p:nvCxnSpPr>
          <p:spPr>
            <a:xfrm>
              <a:off x="5448707" y="1242753"/>
              <a:ext cx="921614" cy="0"/>
            </a:xfrm>
            <a:prstGeom prst="straightConnector1">
              <a:avLst/>
            </a:prstGeom>
            <a:ln w="15875">
              <a:solidFill>
                <a:srgbClr val="FFFF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1084811" y="734984"/>
              <a:ext cx="1163782" cy="31796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a:t>
              </a:r>
              <a:r>
                <a:rPr lang="en-US" altLang="zh-CN" dirty="0">
                  <a:solidFill>
                    <a:schemeClr val="tx1"/>
                  </a:solidFill>
                </a:rPr>
                <a:t> </a:t>
              </a:r>
              <a:r>
                <a:rPr lang="en-US" altLang="zh-CN" dirty="0">
                  <a:solidFill>
                    <a:schemeClr val="bg1"/>
                  </a:solidFill>
                </a:rPr>
                <a:t>I</a:t>
              </a:r>
              <a:endParaRPr lang="zh-CN" altLang="en-US" dirty="0">
                <a:solidFill>
                  <a:schemeClr val="bg1"/>
                </a:solidFill>
              </a:endParaRPr>
            </a:p>
          </p:txBody>
        </p:sp>
        <p:sp>
          <p:nvSpPr>
            <p:cNvPr id="28" name="圆角矩形 27"/>
            <p:cNvSpPr/>
            <p:nvPr/>
          </p:nvSpPr>
          <p:spPr>
            <a:xfrm>
              <a:off x="3918067" y="762137"/>
              <a:ext cx="1163782" cy="317962"/>
            </a:xfrm>
            <a:prstGeom prst="roundRect">
              <a:avLst/>
            </a:prstGeom>
            <a:solidFill>
              <a:srgbClr val="FFC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a:t>
              </a:r>
              <a:endParaRPr lang="zh-CN" altLang="en-US" dirty="0">
                <a:solidFill>
                  <a:schemeClr val="bg1"/>
                </a:solidFill>
              </a:endParaRPr>
            </a:p>
          </p:txBody>
        </p:sp>
        <p:sp>
          <p:nvSpPr>
            <p:cNvPr id="34" name="圆角矩形 33"/>
            <p:cNvSpPr/>
            <p:nvPr/>
          </p:nvSpPr>
          <p:spPr>
            <a:xfrm>
              <a:off x="6792885" y="783475"/>
              <a:ext cx="1163782" cy="317962"/>
            </a:xfrm>
            <a:prstGeom prst="round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solidFill>
                    <a:schemeClr val="bg1"/>
                  </a:solidFill>
                </a:rPr>
                <a:t>Phase III</a:t>
              </a:r>
              <a:endParaRPr lang="zh-CN" altLang="en-US" dirty="0">
                <a:solidFill>
                  <a:schemeClr val="bg1"/>
                </a:solidFill>
              </a:endParaRPr>
            </a:p>
          </p:txBody>
        </p:sp>
        <p:cxnSp>
          <p:nvCxnSpPr>
            <p:cNvPr id="27" name="肘形连接符 26"/>
            <p:cNvCxnSpPr>
              <a:stCxn id="34" idx="0"/>
              <a:endCxn id="17" idx="0"/>
            </p:cNvCxnSpPr>
            <p:nvPr/>
          </p:nvCxnSpPr>
          <p:spPr>
            <a:xfrm rot="16200000" flipV="1">
              <a:off x="4496494" y="-2094807"/>
              <a:ext cx="48491" cy="5708074"/>
            </a:xfrm>
            <a:prstGeom prst="bentConnector3">
              <a:avLst>
                <a:gd name="adj1" fmla="val 571428"/>
              </a:avLst>
            </a:prstGeom>
            <a:ln w="158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595745" y="1598181"/>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sp>
          <p:nvSpPr>
            <p:cNvPr id="37" name="圆角矩形 36"/>
            <p:cNvSpPr/>
            <p:nvPr/>
          </p:nvSpPr>
          <p:spPr>
            <a:xfrm>
              <a:off x="3403776" y="1600199"/>
              <a:ext cx="2119746" cy="1904649"/>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6295506" y="1600199"/>
              <a:ext cx="2119746" cy="3325091"/>
            </a:xfrm>
            <a:prstGeom prst="roundRect">
              <a:avLst>
                <a:gd name="adj" fmla="val 719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829" y="1709322"/>
              <a:ext cx="2119745" cy="286232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Marketers request for creatives from different creatives teams for dispatching to channels.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Integrated Data from CDP, CRM, Web Analytics to DMP, Marketers segment out new potential customers in 3</a:t>
              </a:r>
              <a:r>
                <a:rPr lang="en-US" altLang="zh-CN" sz="900" baseline="30000" dirty="0">
                  <a:solidFill>
                    <a:schemeClr val="bg1"/>
                  </a:solidFill>
                </a:rPr>
                <a:t>rd</a:t>
              </a:r>
              <a:r>
                <a:rPr lang="en-US" altLang="zh-CN" sz="900" dirty="0">
                  <a:solidFill>
                    <a:schemeClr val="bg1"/>
                  </a:solidFill>
                </a:rPr>
                <a:t> party data which has be matched with 1</a:t>
              </a:r>
              <a:r>
                <a:rPr lang="en-US" altLang="zh-CN" sz="900" baseline="30000" dirty="0">
                  <a:solidFill>
                    <a:schemeClr val="bg1"/>
                  </a:solidFill>
                </a:rPr>
                <a:t>st</a:t>
              </a:r>
              <a:r>
                <a:rPr lang="en-US" altLang="zh-CN" sz="900" dirty="0">
                  <a:solidFill>
                    <a:schemeClr val="bg1"/>
                  </a:solidFill>
                </a:rPr>
                <a:t> client Data and 2</a:t>
              </a:r>
              <a:r>
                <a:rPr lang="en-US" altLang="zh-CN" sz="900" baseline="30000" dirty="0">
                  <a:solidFill>
                    <a:schemeClr val="bg1"/>
                  </a:solidFill>
                </a:rPr>
                <a:t>nd</a:t>
              </a:r>
              <a:r>
                <a:rPr lang="en-US" altLang="zh-CN" sz="900" dirty="0">
                  <a:solidFill>
                    <a:schemeClr val="bg1"/>
                  </a:solidFill>
                </a:rPr>
                <a:t> party Data and dispatch creatives to these segment and drive traffic to commerce end.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Usually, DMP connect to SMS, Email, Social Media and even SEM, SEO to deploy the creatives.</a:t>
              </a:r>
            </a:p>
            <a:p>
              <a:pPr marL="228600" indent="-228600">
                <a:buFont typeface="Arial" panose="020B0604020202020204" pitchFamily="34" charset="0"/>
                <a:buChar char="•"/>
              </a:pPr>
              <a:endParaRPr lang="zh-CN" altLang="en-US" sz="900" dirty="0">
                <a:solidFill>
                  <a:schemeClr val="bg1"/>
                </a:solidFill>
              </a:endParaRPr>
            </a:p>
          </p:txBody>
        </p:sp>
        <p:sp>
          <p:nvSpPr>
            <p:cNvPr id="16" name="文本框 15"/>
            <p:cNvSpPr txBox="1"/>
            <p:nvPr/>
          </p:nvSpPr>
          <p:spPr>
            <a:xfrm>
              <a:off x="3432363" y="1684250"/>
              <a:ext cx="2176752" cy="1754326"/>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When the customers segmented out by markets touched commerce end, some of them will complete their first order.</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This phase means that these customers have established the fundamental relationship with brand. And the customer data and order data will  be simply passed to CRM system.</a:t>
              </a:r>
              <a:endParaRPr lang="zh-CN" altLang="en-US" sz="900" dirty="0">
                <a:solidFill>
                  <a:schemeClr val="bg1"/>
                </a:solidFill>
              </a:endParaRPr>
            </a:p>
          </p:txBody>
        </p:sp>
        <p:sp>
          <p:nvSpPr>
            <p:cNvPr id="18" name="文本框 17"/>
            <p:cNvSpPr txBox="1"/>
            <p:nvPr/>
          </p:nvSpPr>
          <p:spPr>
            <a:xfrm>
              <a:off x="6310349" y="1659344"/>
              <a:ext cx="2128852" cy="3266052"/>
            </a:xfrm>
            <a:prstGeom prst="rect">
              <a:avLst/>
            </a:prstGeom>
            <a:noFill/>
          </p:spPr>
          <p:txBody>
            <a:bodyPr wrap="square" rtlCol="0">
              <a:spAutoFit/>
            </a:bodyPr>
            <a:lstStyle/>
            <a:p>
              <a:pPr marL="228600" indent="-228600">
                <a:buFont typeface="Arial" panose="020B0604020202020204" pitchFamily="34" charset="0"/>
                <a:buChar char="•"/>
              </a:pPr>
              <a:r>
                <a:rPr lang="en-US" altLang="zh-CN" sz="900" dirty="0">
                  <a:solidFill>
                    <a:schemeClr val="bg1"/>
                  </a:solidFill>
                </a:rPr>
                <a:t>Other than Order Data, behavior data and  user path, will be passed to Web Analytics  Cloud.</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Data Mentioned will used for sites UX optimization, customized marketing, A/B Test to enhance the stickiness of return customers.</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CRM and Web Analytics data could be integrated in to CDP and reintegrated with DMP to improve user figure precision and drive more precise traffic.</a:t>
              </a:r>
            </a:p>
            <a:p>
              <a:pPr marL="228600" indent="-228600">
                <a:buFont typeface="Arial" panose="020B0604020202020204" pitchFamily="34" charset="0"/>
                <a:buChar char="•"/>
              </a:pPr>
              <a:endParaRPr lang="en-US" altLang="zh-CN" sz="900" dirty="0">
                <a:solidFill>
                  <a:schemeClr val="bg1"/>
                </a:solidFill>
              </a:endParaRPr>
            </a:p>
            <a:p>
              <a:pPr marL="228600" indent="-228600">
                <a:buFont typeface="Arial" panose="020B0604020202020204" pitchFamily="34" charset="0"/>
                <a:buChar char="•"/>
              </a:pPr>
              <a:r>
                <a:rPr lang="en-US" altLang="zh-CN" sz="900" dirty="0">
                  <a:solidFill>
                    <a:schemeClr val="bg1"/>
                  </a:solidFill>
                </a:rPr>
                <a:t>To enhance repeated sale, marketers  often use affiliate tool to put on sales info to gain more orders.</a:t>
              </a:r>
            </a:p>
          </p:txBody>
        </p:sp>
        <p:sp>
          <p:nvSpPr>
            <p:cNvPr id="4" name="圆角矩形 3"/>
            <p:cNvSpPr/>
            <p:nvPr/>
          </p:nvSpPr>
          <p:spPr>
            <a:xfrm>
              <a:off x="3403776" y="3684494"/>
              <a:ext cx="2176753" cy="124079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9877" y="3690962"/>
              <a:ext cx="2311749" cy="1248785"/>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solidFill>
                    <a:srgbClr val="FFFF00"/>
                  </a:solidFill>
                </a:rPr>
                <a:t>To motivate more excellent creatives and win more profits, data will also be passed to creative cloud to assess the quality of the creatives and teams, which helps marketers choose most suitable teams for next marketing activities.</a:t>
              </a:r>
              <a:endParaRPr lang="zh-CN" altLang="en-US" sz="900" dirty="0">
                <a:solidFill>
                  <a:srgbClr val="FFFF00"/>
                </a:solidFill>
              </a:endParaRPr>
            </a:p>
          </p:txBody>
        </p:sp>
        <p:sp>
          <p:nvSpPr>
            <p:cNvPr id="7" name="下箭头 6"/>
            <p:cNvSpPr/>
            <p:nvPr/>
          </p:nvSpPr>
          <p:spPr>
            <a:xfrm rot="5400000">
              <a:off x="5675799" y="4005548"/>
              <a:ext cx="524436" cy="598688"/>
            </a:xfrm>
            <a:prstGeom prst="downArrow">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p:cNvSpPr/>
            <p:nvPr/>
          </p:nvSpPr>
          <p:spPr>
            <a:xfrm>
              <a:off x="3487473" y="4054746"/>
              <a:ext cx="210804" cy="21080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五角星 22"/>
          <p:cNvSpPr/>
          <p:nvPr/>
        </p:nvSpPr>
        <p:spPr>
          <a:xfrm>
            <a:off x="595745" y="4813781"/>
            <a:ext cx="202624" cy="202624"/>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43835" y="4792429"/>
            <a:ext cx="4094018" cy="292388"/>
          </a:xfrm>
          <a:prstGeom prst="rect">
            <a:avLst/>
          </a:prstGeom>
          <a:noFill/>
        </p:spPr>
        <p:txBody>
          <a:bodyPr wrap="square" rtlCol="0">
            <a:spAutoFit/>
          </a:bodyPr>
          <a:lstStyle/>
          <a:p>
            <a:r>
              <a:rPr lang="en-US" altLang="zh-CN" dirty="0" smtClean="0">
                <a:solidFill>
                  <a:schemeClr val="bg1"/>
                </a:solidFill>
              </a:rPr>
              <a:t>Tezign </a:t>
            </a:r>
            <a:r>
              <a:rPr lang="en-US" altLang="zh-CN" dirty="0">
                <a:solidFill>
                  <a:schemeClr val="bg1"/>
                </a:solidFill>
              </a:rPr>
              <a:t>could </a:t>
            </a:r>
            <a:r>
              <a:rPr lang="en-US" altLang="zh-CN" dirty="0" smtClean="0">
                <a:solidFill>
                  <a:schemeClr val="bg1"/>
                </a:solidFill>
              </a:rPr>
              <a:t>dig deep into </a:t>
            </a:r>
            <a:r>
              <a:rPr lang="en-US" altLang="zh-CN" dirty="0">
                <a:solidFill>
                  <a:schemeClr val="bg1"/>
                </a:solidFill>
              </a:rPr>
              <a:t>and focus on</a:t>
            </a:r>
            <a:endParaRPr lang="zh-CN" altLang="en-US" dirty="0">
              <a:solidFill>
                <a:schemeClr val="bg1"/>
              </a:solidFill>
            </a:endParaRPr>
          </a:p>
        </p:txBody>
      </p:sp>
    </p:spTree>
    <p:extLst>
      <p:ext uri="{BB962C8B-B14F-4D97-AF65-F5344CB8AC3E}">
        <p14:creationId xmlns:p14="http://schemas.microsoft.com/office/powerpoint/2010/main" val="1166954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TIMING" val="|4|2.2|2.1"/>
</p:tagLst>
</file>

<file path=ppt/theme/theme1.xml><?xml version="1.0" encoding="utf-8"?>
<a:theme xmlns:a="http://schemas.openxmlformats.org/drawingml/2006/main" name="www.33ppt.com">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prstDash val="lgDash"/>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3379</TotalTime>
  <Words>1643</Words>
  <Application>Microsoft Office PowerPoint</Application>
  <PresentationFormat>全屏显示(16:9)</PresentationFormat>
  <Paragraphs>212</Paragraphs>
  <Slides>14</Slides>
  <Notes>8</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华文细黑</vt:lpstr>
      <vt:lpstr>Arial Unicode MS</vt:lpstr>
      <vt:lpstr>Open Sans</vt:lpstr>
      <vt:lpstr>Calibri</vt:lpstr>
      <vt:lpstr>Agency FB</vt:lpstr>
      <vt:lpstr>微软雅黑</vt:lpstr>
      <vt:lpstr>Impact</vt:lpstr>
      <vt:lpstr>Arial</vt:lpstr>
      <vt:lpstr>宋体</vt:lpstr>
      <vt:lpstr>微软雅黑</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丁伟</cp:lastModifiedBy>
  <cp:revision>108</cp:revision>
  <dcterms:created xsi:type="dcterms:W3CDTF">2015-04-07T15:42:54Z</dcterms:created>
  <dcterms:modified xsi:type="dcterms:W3CDTF">2023-07-19T02:23:00Z</dcterms:modified>
</cp:coreProperties>
</file>